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15" r:id="rId1"/>
  </p:sldMasterIdLst>
  <p:notesMasterIdLst>
    <p:notesMasterId r:id="rId27"/>
  </p:notesMasterIdLst>
  <p:sldIdLst>
    <p:sldId id="256" r:id="rId2"/>
    <p:sldId id="263" r:id="rId3"/>
    <p:sldId id="306" r:id="rId4"/>
    <p:sldId id="282" r:id="rId5"/>
    <p:sldId id="307" r:id="rId6"/>
    <p:sldId id="285" r:id="rId7"/>
    <p:sldId id="286" r:id="rId8"/>
    <p:sldId id="270" r:id="rId9"/>
    <p:sldId id="288" r:id="rId10"/>
    <p:sldId id="289" r:id="rId11"/>
    <p:sldId id="290" r:id="rId12"/>
    <p:sldId id="291" r:id="rId13"/>
    <p:sldId id="293" r:id="rId14"/>
    <p:sldId id="296" r:id="rId15"/>
    <p:sldId id="297" r:id="rId16"/>
    <p:sldId id="298" r:id="rId17"/>
    <p:sldId id="300" r:id="rId18"/>
    <p:sldId id="301" r:id="rId19"/>
    <p:sldId id="302" r:id="rId20"/>
    <p:sldId id="303" r:id="rId21"/>
    <p:sldId id="304" r:id="rId22"/>
    <p:sldId id="305" r:id="rId23"/>
    <p:sldId id="262" r:id="rId24"/>
    <p:sldId id="278" r:id="rId25"/>
    <p:sldId id="27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31"/>
    <p:restoredTop sz="89931"/>
  </p:normalViewPr>
  <p:slideViewPr>
    <p:cSldViewPr snapToGrid="0" snapToObjects="1">
      <p:cViewPr varScale="1">
        <p:scale>
          <a:sx n="88" d="100"/>
          <a:sy n="88" d="100"/>
        </p:scale>
        <p:origin x="41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tiff>
</file>

<file path=ppt/media/image10.png>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23.png>
</file>

<file path=ppt/media/image24.tiff>
</file>

<file path=ppt/media/image25.png>
</file>

<file path=ppt/media/image26.png>
</file>

<file path=ppt/media/image27.tiff>
</file>

<file path=ppt/media/image28.png>
</file>

<file path=ppt/media/image3.tiff>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13D90D-B985-0A4F-BBBE-17D1D056F38A}" type="datetimeFigureOut">
              <a:rPr lang="en-US" smtClean="0"/>
              <a:t>2/17/20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6B6D48-57A4-F649-965D-63F100B727D4}" type="slidenum">
              <a:rPr lang="en-US" smtClean="0"/>
              <a:t>‹#›</a:t>
            </a:fld>
            <a:endParaRPr lang="en-US"/>
          </a:p>
        </p:txBody>
      </p:sp>
    </p:spTree>
    <p:extLst>
      <p:ext uri="{BB962C8B-B14F-4D97-AF65-F5344CB8AC3E}">
        <p14:creationId xmlns:p14="http://schemas.microsoft.com/office/powerpoint/2010/main" val="216803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data.bls.gov/cgi-bin/cpicalc.pl"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www.in2013dollars.com/"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www.in2013dollars.com/"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adfg.alaska.gov/static/home/subsistence/pdfs/subsistence_update_2014.pdf"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3</a:t>
            </a:fld>
            <a:endParaRPr lang="en-US"/>
          </a:p>
        </p:txBody>
      </p:sp>
    </p:spTree>
    <p:extLst>
      <p:ext uri="{BB962C8B-B14F-4D97-AF65-F5344CB8AC3E}">
        <p14:creationId xmlns:p14="http://schemas.microsoft.com/office/powerpoint/2010/main" val="39682800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13</a:t>
            </a:fld>
            <a:endParaRPr lang="en-US"/>
          </a:p>
        </p:txBody>
      </p:sp>
    </p:spTree>
    <p:extLst>
      <p:ext uri="{BB962C8B-B14F-4D97-AF65-F5344CB8AC3E}">
        <p14:creationId xmlns:p14="http://schemas.microsoft.com/office/powerpoint/2010/main" val="1047689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14</a:t>
            </a:fld>
            <a:endParaRPr lang="en-US"/>
          </a:p>
        </p:txBody>
      </p:sp>
    </p:spTree>
    <p:extLst>
      <p:ext uri="{BB962C8B-B14F-4D97-AF65-F5344CB8AC3E}">
        <p14:creationId xmlns:p14="http://schemas.microsoft.com/office/powerpoint/2010/main" val="17559768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16</a:t>
            </a:fld>
            <a:endParaRPr lang="en-US"/>
          </a:p>
        </p:txBody>
      </p:sp>
    </p:spTree>
    <p:extLst>
      <p:ext uri="{BB962C8B-B14F-4D97-AF65-F5344CB8AC3E}">
        <p14:creationId xmlns:p14="http://schemas.microsoft.com/office/powerpoint/2010/main" val="27653892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17</a:t>
            </a:fld>
            <a:endParaRPr lang="en-US"/>
          </a:p>
        </p:txBody>
      </p:sp>
    </p:spTree>
    <p:extLst>
      <p:ext uri="{BB962C8B-B14F-4D97-AF65-F5344CB8AC3E}">
        <p14:creationId xmlns:p14="http://schemas.microsoft.com/office/powerpoint/2010/main" val="23750211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Economist article, Sandwiched: </a:t>
            </a:r>
            <a:r>
              <a:rPr lang="en-US" dirty="0" err="1"/>
              <a:t>Burgernomics</a:t>
            </a:r>
            <a:r>
              <a:rPr lang="en-US" dirty="0"/>
              <a:t> says currencies are very dear in Europe but very cheap in Asia from July 24</a:t>
            </a:r>
            <a:r>
              <a:rPr lang="en-US" baseline="30000" dirty="0"/>
              <a:t>th</a:t>
            </a:r>
            <a:r>
              <a:rPr lang="en-US" dirty="0"/>
              <a:t>, 2008. </a:t>
            </a:r>
          </a:p>
          <a:p>
            <a:r>
              <a:rPr lang="en-US" dirty="0"/>
              <a:t>Website: https://</a:t>
            </a:r>
            <a:r>
              <a:rPr lang="en-US" dirty="0" err="1"/>
              <a:t>www.economist.com</a:t>
            </a:r>
            <a:r>
              <a:rPr lang="en-US" dirty="0"/>
              <a:t>/node/11793125</a:t>
            </a:r>
          </a:p>
        </p:txBody>
      </p:sp>
      <p:sp>
        <p:nvSpPr>
          <p:cNvPr id="4" name="Slide Number Placeholder 3"/>
          <p:cNvSpPr>
            <a:spLocks noGrp="1"/>
          </p:cNvSpPr>
          <p:nvPr>
            <p:ph type="sldNum" sz="quarter" idx="5"/>
          </p:nvPr>
        </p:nvSpPr>
        <p:spPr/>
        <p:txBody>
          <a:bodyPr/>
          <a:lstStyle/>
          <a:p>
            <a:fld id="{436B6D48-57A4-F649-965D-63F100B727D4}" type="slidenum">
              <a:rPr lang="en-US" smtClean="0"/>
              <a:t>18</a:t>
            </a:fld>
            <a:endParaRPr lang="en-US"/>
          </a:p>
        </p:txBody>
      </p:sp>
    </p:spTree>
    <p:extLst>
      <p:ext uri="{BB962C8B-B14F-4D97-AF65-F5344CB8AC3E}">
        <p14:creationId xmlns:p14="http://schemas.microsoft.com/office/powerpoint/2010/main" val="22688762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OECD Website for PPP: </a:t>
            </a:r>
            <a:r>
              <a:rPr lang="en-US" sz="1200" kern="1200" dirty="0">
                <a:solidFill>
                  <a:schemeClr val="tx1"/>
                </a:solidFill>
                <a:effectLst/>
                <a:latin typeface="+mn-lt"/>
                <a:ea typeface="+mn-ea"/>
                <a:cs typeface="+mn-cs"/>
              </a:rPr>
              <a:t>https://</a:t>
            </a:r>
            <a:r>
              <a:rPr lang="en-US" sz="1200" kern="1200" dirty="0" err="1">
                <a:solidFill>
                  <a:schemeClr val="tx1"/>
                </a:solidFill>
                <a:effectLst/>
                <a:latin typeface="+mn-lt"/>
                <a:ea typeface="+mn-ea"/>
                <a:cs typeface="+mn-cs"/>
              </a:rPr>
              <a:t>data.oecd.org</a:t>
            </a:r>
            <a:r>
              <a:rPr lang="en-US" sz="1200" kern="1200" dirty="0">
                <a:solidFill>
                  <a:schemeClr val="tx1"/>
                </a:solidFill>
                <a:effectLst/>
                <a:latin typeface="+mn-lt"/>
                <a:ea typeface="+mn-ea"/>
                <a:cs typeface="+mn-cs"/>
              </a:rPr>
              <a:t>/conversion/purchasing-power-parities-</a:t>
            </a:r>
            <a:r>
              <a:rPr lang="en-US" sz="1200" kern="1200" dirty="0" err="1">
                <a:solidFill>
                  <a:schemeClr val="tx1"/>
                </a:solidFill>
                <a:effectLst/>
                <a:latin typeface="+mn-lt"/>
                <a:ea typeface="+mn-ea"/>
                <a:cs typeface="+mn-cs"/>
              </a:rPr>
              <a:t>ppp.htm</a:t>
            </a:r>
            <a:r>
              <a:rPr lang="en-US" dirty="0">
                <a:effectLst/>
              </a:rPr>
              <a:t> </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19</a:t>
            </a:fld>
            <a:endParaRPr lang="en-US"/>
          </a:p>
        </p:txBody>
      </p:sp>
    </p:spTree>
    <p:extLst>
      <p:ext uri="{BB962C8B-B14F-4D97-AF65-F5344CB8AC3E}">
        <p14:creationId xmlns:p14="http://schemas.microsoft.com/office/powerpoint/2010/main" val="11865676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Bureau of Labor Statistics Inflation Rate Calculator: </a:t>
            </a:r>
            <a:r>
              <a:rPr lang="en-US" dirty="0">
                <a:hlinkClick r:id="rId3"/>
              </a:rPr>
              <a:t>https://data.bls.gov/cgi-bin/cpicalc.pl</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20</a:t>
            </a:fld>
            <a:endParaRPr lang="en-US"/>
          </a:p>
        </p:txBody>
      </p:sp>
    </p:spTree>
    <p:extLst>
      <p:ext uri="{BB962C8B-B14F-4D97-AF65-F5344CB8AC3E}">
        <p14:creationId xmlns:p14="http://schemas.microsoft.com/office/powerpoint/2010/main" val="217880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Inflation calculator: </a:t>
            </a:r>
            <a:r>
              <a:rPr lang="en-US" dirty="0">
                <a:hlinkClick r:id="rId3"/>
              </a:rPr>
              <a:t>http://www.in2013dollars.com/</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21</a:t>
            </a:fld>
            <a:endParaRPr lang="en-US"/>
          </a:p>
        </p:txBody>
      </p:sp>
    </p:spTree>
    <p:extLst>
      <p:ext uri="{BB962C8B-B14F-4D97-AF65-F5344CB8AC3E}">
        <p14:creationId xmlns:p14="http://schemas.microsoft.com/office/powerpoint/2010/main" val="24271703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Inflation calculator: </a:t>
            </a:r>
            <a:r>
              <a:rPr lang="en-US" dirty="0">
                <a:hlinkClick r:id="rId3"/>
              </a:rPr>
              <a:t>http://www.in2013dollars.com/</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22</a:t>
            </a:fld>
            <a:endParaRPr lang="en-US"/>
          </a:p>
        </p:txBody>
      </p:sp>
    </p:spTree>
    <p:extLst>
      <p:ext uri="{BB962C8B-B14F-4D97-AF65-F5344CB8AC3E}">
        <p14:creationId xmlns:p14="http://schemas.microsoft.com/office/powerpoint/2010/main" val="371529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4</a:t>
            </a:fld>
            <a:endParaRPr lang="en-US"/>
          </a:p>
        </p:txBody>
      </p:sp>
    </p:spTree>
    <p:extLst>
      <p:ext uri="{BB962C8B-B14F-4D97-AF65-F5344CB8AC3E}">
        <p14:creationId xmlns:p14="http://schemas.microsoft.com/office/powerpoint/2010/main" val="2796846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5</a:t>
            </a:fld>
            <a:endParaRPr lang="en-US"/>
          </a:p>
        </p:txBody>
      </p:sp>
    </p:spTree>
    <p:extLst>
      <p:ext uri="{BB962C8B-B14F-4D97-AF65-F5344CB8AC3E}">
        <p14:creationId xmlns:p14="http://schemas.microsoft.com/office/powerpoint/2010/main" val="218276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6</a:t>
            </a:fld>
            <a:endParaRPr lang="en-US"/>
          </a:p>
        </p:txBody>
      </p:sp>
    </p:spTree>
    <p:extLst>
      <p:ext uri="{BB962C8B-B14F-4D97-AF65-F5344CB8AC3E}">
        <p14:creationId xmlns:p14="http://schemas.microsoft.com/office/powerpoint/2010/main" val="249696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7</a:t>
            </a:fld>
            <a:endParaRPr lang="en-US"/>
          </a:p>
        </p:txBody>
      </p:sp>
    </p:spTree>
    <p:extLst>
      <p:ext uri="{BB962C8B-B14F-4D97-AF65-F5344CB8AC3E}">
        <p14:creationId xmlns:p14="http://schemas.microsoft.com/office/powerpoint/2010/main" val="4073439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Fall report link: </a:t>
            </a:r>
            <a:r>
              <a:rPr lang="en-US" dirty="0">
                <a:hlinkClick r:id="rId3"/>
              </a:rPr>
              <a:t>https://www.adfg.alaska.gov/static/home/subsistence/pdfs/subsistence_update_2014.pdf</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9</a:t>
            </a:fld>
            <a:endParaRPr lang="en-US"/>
          </a:p>
        </p:txBody>
      </p:sp>
    </p:spTree>
    <p:extLst>
      <p:ext uri="{BB962C8B-B14F-4D97-AF65-F5344CB8AC3E}">
        <p14:creationId xmlns:p14="http://schemas.microsoft.com/office/powerpoint/2010/main" val="22791943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Arctic Council Website: http://</a:t>
            </a:r>
            <a:r>
              <a:rPr lang="en-US" dirty="0" err="1"/>
              <a:t>www.wwdw.arctic-council.org</a:t>
            </a:r>
            <a:r>
              <a:rPr lang="en-US" dirty="0"/>
              <a:t>/</a:t>
            </a:r>
            <a:r>
              <a:rPr lang="en-US" dirty="0" err="1"/>
              <a:t>index.php</a:t>
            </a:r>
            <a:r>
              <a:rPr lang="en-US" dirty="0"/>
              <a:t>/</a:t>
            </a:r>
            <a:r>
              <a:rPr lang="en-US" dirty="0" err="1"/>
              <a:t>en</a:t>
            </a:r>
            <a:r>
              <a:rPr lang="en-US" dirty="0"/>
              <a:t>/our-work/arctic-peoples</a:t>
            </a: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10</a:t>
            </a:fld>
            <a:endParaRPr lang="en-US"/>
          </a:p>
        </p:txBody>
      </p:sp>
    </p:spTree>
    <p:extLst>
      <p:ext uri="{BB962C8B-B14F-4D97-AF65-F5344CB8AC3E}">
        <p14:creationId xmlns:p14="http://schemas.microsoft.com/office/powerpoint/2010/main" val="1166641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11</a:t>
            </a:fld>
            <a:endParaRPr lang="en-US"/>
          </a:p>
        </p:txBody>
      </p:sp>
    </p:spTree>
    <p:extLst>
      <p:ext uri="{BB962C8B-B14F-4D97-AF65-F5344CB8AC3E}">
        <p14:creationId xmlns:p14="http://schemas.microsoft.com/office/powerpoint/2010/main" val="3508576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12</a:t>
            </a:fld>
            <a:endParaRPr lang="en-US"/>
          </a:p>
        </p:txBody>
      </p:sp>
    </p:spTree>
    <p:extLst>
      <p:ext uri="{BB962C8B-B14F-4D97-AF65-F5344CB8AC3E}">
        <p14:creationId xmlns:p14="http://schemas.microsoft.com/office/powerpoint/2010/main" val="4056760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80187-A623-4A43-912B-012C94E19E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ED5453-2395-2E47-B07B-118FA34166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9F59D5-B599-9742-8EB0-8F9FC8401672}"/>
              </a:ext>
            </a:extLst>
          </p:cNvPr>
          <p:cNvSpPr>
            <a:spLocks noGrp="1"/>
          </p:cNvSpPr>
          <p:nvPr>
            <p:ph type="dt" sz="half" idx="10"/>
          </p:nvPr>
        </p:nvSpPr>
        <p:spPr/>
        <p:txBody>
          <a:bodyPr/>
          <a:lstStyle/>
          <a:p>
            <a:fld id="{4C82B3C7-7762-524D-95CD-EAEF3D0C6F41}" type="datetime1">
              <a:rPr lang="en-US" smtClean="0"/>
              <a:t>2/17/20</a:t>
            </a:fld>
            <a:endParaRPr lang="en-US"/>
          </a:p>
        </p:txBody>
      </p:sp>
      <p:sp>
        <p:nvSpPr>
          <p:cNvPr id="5" name="Footer Placeholder 4">
            <a:extLst>
              <a:ext uri="{FF2B5EF4-FFF2-40B4-BE49-F238E27FC236}">
                <a16:creationId xmlns:a16="http://schemas.microsoft.com/office/drawing/2014/main" id="{D70554D0-AE96-8F4E-A9EF-1CC105131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3D47B5-8C24-3B43-BAEB-0CD4982695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42522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D3A9-F63C-794A-B3B9-896E6D45A0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D41FF5-EE31-3743-895F-E84D938D762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C8B85F-F6C6-E644-A5C2-17266C8C9CF1}"/>
              </a:ext>
            </a:extLst>
          </p:cNvPr>
          <p:cNvSpPr>
            <a:spLocks noGrp="1"/>
          </p:cNvSpPr>
          <p:nvPr>
            <p:ph type="dt" sz="half" idx="10"/>
          </p:nvPr>
        </p:nvSpPr>
        <p:spPr/>
        <p:txBody>
          <a:bodyPr/>
          <a:lstStyle/>
          <a:p>
            <a:fld id="{1E31E085-6B3B-6149-9BBB-0ADCC5D609EA}" type="datetime1">
              <a:rPr lang="en-US" smtClean="0"/>
              <a:t>2/17/20</a:t>
            </a:fld>
            <a:endParaRPr lang="en-US"/>
          </a:p>
        </p:txBody>
      </p:sp>
      <p:sp>
        <p:nvSpPr>
          <p:cNvPr id="5" name="Footer Placeholder 4">
            <a:extLst>
              <a:ext uri="{FF2B5EF4-FFF2-40B4-BE49-F238E27FC236}">
                <a16:creationId xmlns:a16="http://schemas.microsoft.com/office/drawing/2014/main" id="{9BB68665-9629-0C4A-A3C2-898120301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A3125D-B571-0A4E-878B-ADBEAC3A619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22619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C86B46-DD0A-1D42-8AFF-81F02A2D7B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FD8A99-3D2C-764D-9078-EE3F2EE38C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81504-FA18-E34D-A553-4514D00AC566}"/>
              </a:ext>
            </a:extLst>
          </p:cNvPr>
          <p:cNvSpPr>
            <a:spLocks noGrp="1"/>
          </p:cNvSpPr>
          <p:nvPr>
            <p:ph type="dt" sz="half" idx="10"/>
          </p:nvPr>
        </p:nvSpPr>
        <p:spPr/>
        <p:txBody>
          <a:bodyPr/>
          <a:lstStyle/>
          <a:p>
            <a:fld id="{6F0BC05B-2298-C24D-9FFB-67EFDFF9565C}" type="datetime1">
              <a:rPr lang="en-US" smtClean="0"/>
              <a:t>2/17/20</a:t>
            </a:fld>
            <a:endParaRPr lang="en-US"/>
          </a:p>
        </p:txBody>
      </p:sp>
      <p:sp>
        <p:nvSpPr>
          <p:cNvPr id="5" name="Footer Placeholder 4">
            <a:extLst>
              <a:ext uri="{FF2B5EF4-FFF2-40B4-BE49-F238E27FC236}">
                <a16:creationId xmlns:a16="http://schemas.microsoft.com/office/drawing/2014/main" id="{CB9B4E67-DDBA-C342-A36A-5A4845A7B9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929724-6EFD-ED49-AA62-1D98AB2BCC10}"/>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376338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8E974-B0FB-0745-A646-330A979956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8F70B5-5A81-3840-9FE0-B8D92E4E3C6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37843F-6B2D-5549-A690-641BA1576262}"/>
              </a:ext>
            </a:extLst>
          </p:cNvPr>
          <p:cNvSpPr>
            <a:spLocks noGrp="1"/>
          </p:cNvSpPr>
          <p:nvPr>
            <p:ph type="dt" sz="half" idx="10"/>
          </p:nvPr>
        </p:nvSpPr>
        <p:spPr/>
        <p:txBody>
          <a:bodyPr/>
          <a:lstStyle/>
          <a:p>
            <a:fld id="{C0F69336-C8A2-3E4C-9F12-4D4C2702E802}" type="datetime1">
              <a:rPr lang="en-US" smtClean="0"/>
              <a:t>2/17/20</a:t>
            </a:fld>
            <a:endParaRPr lang="en-US"/>
          </a:p>
        </p:txBody>
      </p:sp>
      <p:sp>
        <p:nvSpPr>
          <p:cNvPr id="5" name="Footer Placeholder 4">
            <a:extLst>
              <a:ext uri="{FF2B5EF4-FFF2-40B4-BE49-F238E27FC236}">
                <a16:creationId xmlns:a16="http://schemas.microsoft.com/office/drawing/2014/main" id="{8792016B-3272-4145-9186-94CBF682C8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6480D6-C2AF-354A-99DD-E6477B75C2C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856891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CA398-11DF-9D41-B687-0BF8C4510E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5EB9F9-2BED-FC43-AF8B-2543118722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F91986C-1350-F94B-B666-1F6F5B93041C}"/>
              </a:ext>
            </a:extLst>
          </p:cNvPr>
          <p:cNvSpPr>
            <a:spLocks noGrp="1"/>
          </p:cNvSpPr>
          <p:nvPr>
            <p:ph type="dt" sz="half" idx="10"/>
          </p:nvPr>
        </p:nvSpPr>
        <p:spPr/>
        <p:txBody>
          <a:bodyPr/>
          <a:lstStyle/>
          <a:p>
            <a:fld id="{794102D5-1C88-B44D-A7F1-30C18225C05A}" type="datetime1">
              <a:rPr lang="en-US" smtClean="0"/>
              <a:t>2/17/20</a:t>
            </a:fld>
            <a:endParaRPr lang="en-US"/>
          </a:p>
        </p:txBody>
      </p:sp>
      <p:sp>
        <p:nvSpPr>
          <p:cNvPr id="5" name="Footer Placeholder 4">
            <a:extLst>
              <a:ext uri="{FF2B5EF4-FFF2-40B4-BE49-F238E27FC236}">
                <a16:creationId xmlns:a16="http://schemas.microsoft.com/office/drawing/2014/main" id="{19512A09-F508-BD46-AEA5-4A90903F4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684B64-A598-864F-A229-7909C98EC4A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23160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661B-EB3E-C84F-8631-6EDCB140FB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3EE45A-1193-5F41-954A-F7762AFB7AA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41B9A6-9F34-7B46-9441-6E9BB7F77A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77ACC5-7795-874F-94AF-4D60C8417B2A}"/>
              </a:ext>
            </a:extLst>
          </p:cNvPr>
          <p:cNvSpPr>
            <a:spLocks noGrp="1"/>
          </p:cNvSpPr>
          <p:nvPr>
            <p:ph type="dt" sz="half" idx="10"/>
          </p:nvPr>
        </p:nvSpPr>
        <p:spPr/>
        <p:txBody>
          <a:bodyPr/>
          <a:lstStyle/>
          <a:p>
            <a:fld id="{8FA3BAA7-C5D4-F948-8532-060CC9D914D0}" type="datetime1">
              <a:rPr lang="en-US" smtClean="0"/>
              <a:t>2/17/20</a:t>
            </a:fld>
            <a:endParaRPr lang="en-US"/>
          </a:p>
        </p:txBody>
      </p:sp>
      <p:sp>
        <p:nvSpPr>
          <p:cNvPr id="6" name="Footer Placeholder 5">
            <a:extLst>
              <a:ext uri="{FF2B5EF4-FFF2-40B4-BE49-F238E27FC236}">
                <a16:creationId xmlns:a16="http://schemas.microsoft.com/office/drawing/2014/main" id="{7DBCC334-619C-604E-8E8B-844CEC8307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C2E5-DC3F-304B-903C-D92F3E3FA3DA}"/>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40152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DD75D-4533-9D48-A4A6-9E1EC3E7A0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AC576E-3C88-5A45-8A7F-14887ED6A3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88E3004-A7DE-7E40-B32F-919B7706F35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D629DB-3E97-1D42-BF64-DA62758118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895FF27-8C74-5241-87B0-0378AD1C91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E3D2CF-ACBF-3A41-9645-B256884E58F7}"/>
              </a:ext>
            </a:extLst>
          </p:cNvPr>
          <p:cNvSpPr>
            <a:spLocks noGrp="1"/>
          </p:cNvSpPr>
          <p:nvPr>
            <p:ph type="dt" sz="half" idx="10"/>
          </p:nvPr>
        </p:nvSpPr>
        <p:spPr/>
        <p:txBody>
          <a:bodyPr/>
          <a:lstStyle/>
          <a:p>
            <a:fld id="{3EE14E05-D572-E74E-B3B8-871C58F9FBBA}" type="datetime1">
              <a:rPr lang="en-US" smtClean="0"/>
              <a:t>2/17/20</a:t>
            </a:fld>
            <a:endParaRPr lang="en-US"/>
          </a:p>
        </p:txBody>
      </p:sp>
      <p:sp>
        <p:nvSpPr>
          <p:cNvPr id="8" name="Footer Placeholder 7">
            <a:extLst>
              <a:ext uri="{FF2B5EF4-FFF2-40B4-BE49-F238E27FC236}">
                <a16:creationId xmlns:a16="http://schemas.microsoft.com/office/drawing/2014/main" id="{F15B547E-BA3A-BE4C-A48F-6923789CD1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CBB6F0-A899-4341-81CF-B22AC4F346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507889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42602-FC73-7C42-8024-C5198FBE97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FEE393-BF24-1C4B-84F6-ED6D6AA597F8}"/>
              </a:ext>
            </a:extLst>
          </p:cNvPr>
          <p:cNvSpPr>
            <a:spLocks noGrp="1"/>
          </p:cNvSpPr>
          <p:nvPr>
            <p:ph type="dt" sz="half" idx="10"/>
          </p:nvPr>
        </p:nvSpPr>
        <p:spPr/>
        <p:txBody>
          <a:bodyPr/>
          <a:lstStyle/>
          <a:p>
            <a:fld id="{D0F396EE-49BD-124B-85F7-DF477752A502}" type="datetime1">
              <a:rPr lang="en-US" smtClean="0"/>
              <a:t>2/17/20</a:t>
            </a:fld>
            <a:endParaRPr lang="en-US"/>
          </a:p>
        </p:txBody>
      </p:sp>
      <p:sp>
        <p:nvSpPr>
          <p:cNvPr id="4" name="Footer Placeholder 3">
            <a:extLst>
              <a:ext uri="{FF2B5EF4-FFF2-40B4-BE49-F238E27FC236}">
                <a16:creationId xmlns:a16="http://schemas.microsoft.com/office/drawing/2014/main" id="{590E7C6F-E84B-5943-8493-52F7E9E0E1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E9F5E5-715E-FB46-BF83-BD6E2A54DE57}"/>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593781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516FC9-F7A1-0046-9E21-E439FCA19BBB}"/>
              </a:ext>
            </a:extLst>
          </p:cNvPr>
          <p:cNvSpPr>
            <a:spLocks noGrp="1"/>
          </p:cNvSpPr>
          <p:nvPr>
            <p:ph type="dt" sz="half" idx="10"/>
          </p:nvPr>
        </p:nvSpPr>
        <p:spPr/>
        <p:txBody>
          <a:bodyPr/>
          <a:lstStyle/>
          <a:p>
            <a:fld id="{6AEFB0EC-4A27-4C43-B4CC-53D142B2899B}" type="datetime1">
              <a:rPr lang="en-US" smtClean="0"/>
              <a:t>2/17/20</a:t>
            </a:fld>
            <a:endParaRPr lang="en-US"/>
          </a:p>
        </p:txBody>
      </p:sp>
      <p:sp>
        <p:nvSpPr>
          <p:cNvPr id="3" name="Footer Placeholder 2">
            <a:extLst>
              <a:ext uri="{FF2B5EF4-FFF2-40B4-BE49-F238E27FC236}">
                <a16:creationId xmlns:a16="http://schemas.microsoft.com/office/drawing/2014/main" id="{7CEFAF90-11D0-6D4B-B78B-730F89EFC5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532038-ED13-9746-877C-B1794172C383}"/>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103337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54267-9827-8E44-BC18-CE3BEFEC5C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80E909-83B6-1F4A-A968-466284C366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8DF9724-2989-AE43-9405-668CF5C9DD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C9493F-ED90-6F48-B933-529FA882652F}"/>
              </a:ext>
            </a:extLst>
          </p:cNvPr>
          <p:cNvSpPr>
            <a:spLocks noGrp="1"/>
          </p:cNvSpPr>
          <p:nvPr>
            <p:ph type="dt" sz="half" idx="10"/>
          </p:nvPr>
        </p:nvSpPr>
        <p:spPr/>
        <p:txBody>
          <a:bodyPr/>
          <a:lstStyle/>
          <a:p>
            <a:fld id="{168929D7-43C0-624D-B982-15D30722A17A}" type="datetime1">
              <a:rPr lang="en-US" smtClean="0"/>
              <a:t>2/17/20</a:t>
            </a:fld>
            <a:endParaRPr lang="en-US"/>
          </a:p>
        </p:txBody>
      </p:sp>
      <p:sp>
        <p:nvSpPr>
          <p:cNvPr id="6" name="Footer Placeholder 5">
            <a:extLst>
              <a:ext uri="{FF2B5EF4-FFF2-40B4-BE49-F238E27FC236}">
                <a16:creationId xmlns:a16="http://schemas.microsoft.com/office/drawing/2014/main" id="{11C7C6F9-E9E2-EC4A-B01B-19D9A7A0B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C4C30D-E5A5-DA42-8A2E-39BB15C4BA2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4045900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6C44D-462B-DE4C-8EE9-7352AE0A3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97818D-DF65-C74E-9C3E-4D518B747C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0D44E6-2761-4D42-B058-2407FB6963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955403-CAC8-4D41-BD05-65AF925041C9}"/>
              </a:ext>
            </a:extLst>
          </p:cNvPr>
          <p:cNvSpPr>
            <a:spLocks noGrp="1"/>
          </p:cNvSpPr>
          <p:nvPr>
            <p:ph type="dt" sz="half" idx="10"/>
          </p:nvPr>
        </p:nvSpPr>
        <p:spPr/>
        <p:txBody>
          <a:bodyPr/>
          <a:lstStyle/>
          <a:p>
            <a:fld id="{0C1DF98B-06F6-9D49-9F68-8AE7E7C6EE3D}" type="datetime1">
              <a:rPr lang="en-US" smtClean="0"/>
              <a:t>2/17/20</a:t>
            </a:fld>
            <a:endParaRPr lang="en-US"/>
          </a:p>
        </p:txBody>
      </p:sp>
      <p:sp>
        <p:nvSpPr>
          <p:cNvPr id="6" name="Footer Placeholder 5">
            <a:extLst>
              <a:ext uri="{FF2B5EF4-FFF2-40B4-BE49-F238E27FC236}">
                <a16:creationId xmlns:a16="http://schemas.microsoft.com/office/drawing/2014/main" id="{9F745916-3253-BE41-B73A-91A6276C40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F840B0-30DA-664E-948E-7430F34CC961}"/>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553272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520634-FE62-274B-AB49-835D03D009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6C7C3A-E57C-CF4A-A111-F30856DD41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3644F7-255A-194E-BC27-CFA938E680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0C2BA4-5618-5D4F-9BC4-7347439C6D2C}" type="datetime1">
              <a:rPr lang="en-US" smtClean="0"/>
              <a:t>2/17/20</a:t>
            </a:fld>
            <a:endParaRPr lang="en-US"/>
          </a:p>
        </p:txBody>
      </p:sp>
      <p:sp>
        <p:nvSpPr>
          <p:cNvPr id="5" name="Footer Placeholder 4">
            <a:extLst>
              <a:ext uri="{FF2B5EF4-FFF2-40B4-BE49-F238E27FC236}">
                <a16:creationId xmlns:a16="http://schemas.microsoft.com/office/drawing/2014/main" id="{B7ED248D-8D01-C84B-A176-92D13951CB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5CCE54-48DF-8B43-AECC-F1FA2B6A4D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DE8CCF-C11A-0949-8C31-4D223438836F}" type="slidenum">
              <a:rPr lang="en-US" smtClean="0"/>
              <a:t>‹#›</a:t>
            </a:fld>
            <a:endParaRPr lang="en-US"/>
          </a:p>
        </p:txBody>
      </p:sp>
    </p:spTree>
    <p:extLst>
      <p:ext uri="{BB962C8B-B14F-4D97-AF65-F5344CB8AC3E}">
        <p14:creationId xmlns:p14="http://schemas.microsoft.com/office/powerpoint/2010/main" val="2456660551"/>
      </p:ext>
    </p:extLst>
  </p:cSld>
  <p:clrMap bg1="lt1" tx1="dk1" bg2="lt2" tx2="dk2" accent1="accent1" accent2="accent2" accent3="accent3" accent4="accent4" accent5="accent5" accent6="accent6" hlink="hlink" folHlink="folHlink"/>
  <p:sldLayoutIdLst>
    <p:sldLayoutId id="2147484016" r:id="rId1"/>
    <p:sldLayoutId id="2147484017" r:id="rId2"/>
    <p:sldLayoutId id="2147484018" r:id="rId3"/>
    <p:sldLayoutId id="2147484019" r:id="rId4"/>
    <p:sldLayoutId id="2147484020" r:id="rId5"/>
    <p:sldLayoutId id="2147484021" r:id="rId6"/>
    <p:sldLayoutId id="2147484022" r:id="rId7"/>
    <p:sldLayoutId id="2147484023" r:id="rId8"/>
    <p:sldLayoutId id="2147484024" r:id="rId9"/>
    <p:sldLayoutId id="2147484025" r:id="rId10"/>
    <p:sldLayoutId id="214748402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hyperlink" Target="mailto:lfortmann@pugetsound.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wwdw.arctic-council.org/index.php/en/our-work/arctic-people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tiff"/><Relationship Id="rId4" Type="http://schemas.openxmlformats.org/officeDocument/2006/relationships/hyperlink" Target="https://www.flickr.com/photos/arctic_council/6830058203"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data.oecd.org/conversion/purchasing-power-parities-ppp.htm"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slide" Target="slide7.xml"/><Relationship Id="rId1" Type="http://schemas.openxmlformats.org/officeDocument/2006/relationships/slideLayout" Target="../slideLayouts/slideLayout2.xml"/><Relationship Id="rId5" Type="http://schemas.openxmlformats.org/officeDocument/2006/relationships/slide" Target="slide23.xml"/><Relationship Id="rId4" Type="http://schemas.openxmlformats.org/officeDocument/2006/relationships/slide" Target="slide18.xml"/></Relationships>
</file>

<file path=ppt/slides/_rels/slide20.xml.rels><?xml version="1.0" encoding="UTF-8" standalone="yes"?>
<Relationships xmlns="http://schemas.openxmlformats.org/package/2006/relationships"><Relationship Id="rId3" Type="http://schemas.openxmlformats.org/officeDocument/2006/relationships/hyperlink" Target="https://data.bls.gov/cgi-bin/cpicalc.pl"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tiff"/></Relationships>
</file>

<file path=ppt/slides/_rels/slide21.xml.rels><?xml version="1.0" encoding="UTF-8" standalone="yes"?>
<Relationships xmlns="http://schemas.openxmlformats.org/package/2006/relationships"><Relationship Id="rId3" Type="http://schemas.openxmlformats.org/officeDocument/2006/relationships/image" Target="../media/image27.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data.oecd.org/conversion/purchasing-power-parities-ppp.ht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commons.wikimedia.org/wiki/File:Arctic.sv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7FE6D-44A8-004F-867C-8EE4AFED247C}"/>
              </a:ext>
            </a:extLst>
          </p:cNvPr>
          <p:cNvSpPr>
            <a:spLocks noGrp="1"/>
          </p:cNvSpPr>
          <p:nvPr>
            <p:ph type="ctrTitle"/>
          </p:nvPr>
        </p:nvSpPr>
        <p:spPr>
          <a:xfrm>
            <a:off x="1523999" y="1901852"/>
            <a:ext cx="9144000" cy="2387600"/>
          </a:xfrm>
        </p:spPr>
        <p:txBody>
          <a:bodyPr>
            <a:normAutofit fontScale="90000"/>
          </a:bodyPr>
          <a:lstStyle/>
          <a:p>
            <a:r>
              <a:rPr lang="en-US" sz="5300" b="1" dirty="0"/>
              <a:t>Computational Guided Inquiry: Estimating the Total Economic Value of Ecosystem Services in the Arctic</a:t>
            </a:r>
            <a:br>
              <a:rPr lang="en-US" dirty="0"/>
            </a:br>
            <a:endParaRPr lang="en-US" dirty="0"/>
          </a:p>
        </p:txBody>
      </p:sp>
      <p:sp>
        <p:nvSpPr>
          <p:cNvPr id="4" name="TextBox 3">
            <a:extLst>
              <a:ext uri="{FF2B5EF4-FFF2-40B4-BE49-F238E27FC236}">
                <a16:creationId xmlns:a16="http://schemas.microsoft.com/office/drawing/2014/main" id="{F5A66E59-C0B4-0542-8CEE-702EFE2366E5}"/>
              </a:ext>
            </a:extLst>
          </p:cNvPr>
          <p:cNvSpPr txBox="1"/>
          <p:nvPr/>
        </p:nvSpPr>
        <p:spPr>
          <a:xfrm>
            <a:off x="118280" y="5865443"/>
            <a:ext cx="11955439" cy="830997"/>
          </a:xfrm>
          <a:prstGeom prst="rect">
            <a:avLst/>
          </a:prstGeom>
          <a:noFill/>
        </p:spPr>
        <p:txBody>
          <a:bodyPr wrap="square" rtlCol="0">
            <a:spAutoFit/>
          </a:bodyPr>
          <a:lstStyle/>
          <a:p>
            <a:r>
              <a:rPr lang="en-US" sz="1600" dirty="0"/>
              <a:t>This module was created by Lea </a:t>
            </a:r>
            <a:r>
              <a:rPr lang="en-US" sz="1600" dirty="0" err="1"/>
              <a:t>Fortmann</a:t>
            </a:r>
            <a:r>
              <a:rPr lang="en-US" sz="1600" dirty="0"/>
              <a:t>, Department of Economics at the University of Puget Sound. Contact the author at </a:t>
            </a:r>
            <a:r>
              <a:rPr lang="en-US" sz="1600" dirty="0">
                <a:hlinkClick r:id="rId2"/>
              </a:rPr>
              <a:t>lfortmann@pugetsound.edu</a:t>
            </a:r>
            <a:r>
              <a:rPr lang="en-US" sz="1600" dirty="0"/>
              <a:t>. Funding for this project comes from NSF award #1712282 by the Division of Undergraduate Education and Office of Polar Programs </a:t>
            </a:r>
          </a:p>
        </p:txBody>
      </p:sp>
      <p:sp>
        <p:nvSpPr>
          <p:cNvPr id="7" name="Slide Number Placeholder 6">
            <a:extLst>
              <a:ext uri="{FF2B5EF4-FFF2-40B4-BE49-F238E27FC236}">
                <a16:creationId xmlns:a16="http://schemas.microsoft.com/office/drawing/2014/main" id="{B8EA9C49-4472-5246-A129-DE32089F9970}"/>
              </a:ext>
            </a:extLst>
          </p:cNvPr>
          <p:cNvSpPr>
            <a:spLocks noGrp="1"/>
          </p:cNvSpPr>
          <p:nvPr>
            <p:ph type="sldNum" sz="quarter" idx="12"/>
          </p:nvPr>
        </p:nvSpPr>
        <p:spPr>
          <a:xfrm>
            <a:off x="9448800" y="6492875"/>
            <a:ext cx="2743200" cy="365125"/>
          </a:xfrm>
        </p:spPr>
        <p:txBody>
          <a:bodyPr/>
          <a:lstStyle/>
          <a:p>
            <a:fld id="{28DE8CCF-C11A-0949-8C31-4D223438836F}" type="slidenum">
              <a:rPr lang="en-US" smtClean="0"/>
              <a:t>1</a:t>
            </a:fld>
            <a:endParaRPr lang="en-US"/>
          </a:p>
        </p:txBody>
      </p:sp>
    </p:spTree>
    <p:extLst>
      <p:ext uri="{BB962C8B-B14F-4D97-AF65-F5344CB8AC3E}">
        <p14:creationId xmlns:p14="http://schemas.microsoft.com/office/powerpoint/2010/main" val="23987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Gathering the Data – Subsistence Harvesting in Alaska</a:t>
            </a:r>
          </a:p>
        </p:txBody>
      </p:sp>
      <p:sp>
        <p:nvSpPr>
          <p:cNvPr id="3" name="Rectangle 2">
            <a:extLst>
              <a:ext uri="{FF2B5EF4-FFF2-40B4-BE49-F238E27FC236}">
                <a16:creationId xmlns:a16="http://schemas.microsoft.com/office/drawing/2014/main" id="{E2EDF79B-BE10-814B-A0D2-E961F12D95F7}"/>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8">
            <a:extLst>
              <a:ext uri="{FF2B5EF4-FFF2-40B4-BE49-F238E27FC236}">
                <a16:creationId xmlns:a16="http://schemas.microsoft.com/office/drawing/2014/main" id="{0A2F52A4-8E89-FC41-BF13-C961C7AEA121}"/>
              </a:ext>
            </a:extLst>
          </p:cNvPr>
          <p:cNvSpPr/>
          <p:nvPr/>
        </p:nvSpPr>
        <p:spPr>
          <a:xfrm>
            <a:off x="188027" y="894530"/>
            <a:ext cx="11782299" cy="1200329"/>
          </a:xfrm>
          <a:prstGeom prst="rect">
            <a:avLst/>
          </a:prstGeom>
          <a:ln>
            <a:solidFill>
              <a:schemeClr val="tx1"/>
            </a:solidFill>
          </a:ln>
        </p:spPr>
        <p:txBody>
          <a:bodyPr wrap="square">
            <a:spAutoFit/>
          </a:bodyPr>
          <a:lstStyle/>
          <a:p>
            <a:r>
              <a:rPr lang="en-US" dirty="0"/>
              <a:t>The Fall (2016) report is only for Alaska. Since we do not have data on subsistence hunting and fishing for </a:t>
            </a:r>
            <a:r>
              <a:rPr lang="en-US" i="1" dirty="0"/>
              <a:t>all</a:t>
            </a:r>
            <a:r>
              <a:rPr lang="en-US" dirty="0"/>
              <a:t> of the Arctic, you will extrapolate the values from Alaska to the rest of the Arctic population. If you assume that indigenous populations are the primary ones doing the subsistence hunting and fishing, then only this subset of the total population of the Arctic should be included in the estimation. </a:t>
            </a:r>
          </a:p>
        </p:txBody>
      </p:sp>
      <p:sp>
        <p:nvSpPr>
          <p:cNvPr id="6" name="Rectangle 5">
            <a:extLst>
              <a:ext uri="{FF2B5EF4-FFF2-40B4-BE49-F238E27FC236}">
                <a16:creationId xmlns:a16="http://schemas.microsoft.com/office/drawing/2014/main" id="{7DFFD7F8-E144-3046-A532-1B06DF5ED890}"/>
              </a:ext>
            </a:extLst>
          </p:cNvPr>
          <p:cNvSpPr/>
          <p:nvPr/>
        </p:nvSpPr>
        <p:spPr>
          <a:xfrm>
            <a:off x="3652653" y="2369904"/>
            <a:ext cx="7439890" cy="3970318"/>
          </a:xfrm>
          <a:prstGeom prst="rect">
            <a:avLst/>
          </a:prstGeom>
        </p:spPr>
        <p:txBody>
          <a:bodyPr wrap="square">
            <a:spAutoFit/>
          </a:bodyPr>
          <a:lstStyle/>
          <a:p>
            <a:r>
              <a:rPr lang="en-US" dirty="0">
                <a:solidFill>
                  <a:srgbClr val="FF0000"/>
                </a:solidFill>
              </a:rPr>
              <a:t>1. To estimate the number of indigenous people living in the Arctic, go to </a:t>
            </a:r>
            <a:r>
              <a:rPr lang="en-US" u="sng" dirty="0">
                <a:solidFill>
                  <a:srgbClr val="FF0000"/>
                </a:solidFill>
                <a:hlinkClick r:id="rId3">
                  <a:extLst>
                    <a:ext uri="{A12FA001-AC4F-418D-AE19-62706E023703}">
                      <ahyp:hlinkClr xmlns:ahyp="http://schemas.microsoft.com/office/drawing/2018/hyperlinkcolor" val="tx"/>
                    </a:ext>
                  </a:extLst>
                </a:hlinkClick>
              </a:rPr>
              <a:t>this website</a:t>
            </a:r>
            <a:r>
              <a:rPr lang="en-US" dirty="0">
                <a:solidFill>
                  <a:srgbClr val="FF0000"/>
                </a:solidFill>
              </a:rPr>
              <a:t> managed by the Arctic Council. </a:t>
            </a:r>
          </a:p>
          <a:p>
            <a:endParaRPr lang="en-US" dirty="0">
              <a:solidFill>
                <a:srgbClr val="FF0000"/>
              </a:solidFill>
            </a:endParaRPr>
          </a:p>
          <a:p>
            <a:r>
              <a:rPr lang="en-US" dirty="0">
                <a:solidFill>
                  <a:srgbClr val="FF0000"/>
                </a:solidFill>
              </a:rPr>
              <a:t>2. Skim over the webpage to find: </a:t>
            </a:r>
          </a:p>
          <a:p>
            <a:pPr marL="742950" lvl="1" indent="-285750">
              <a:buFont typeface="Arial" panose="020B0604020202020204" pitchFamily="34" charset="0"/>
              <a:buChar char="•"/>
            </a:pPr>
            <a:r>
              <a:rPr lang="en-US" dirty="0">
                <a:solidFill>
                  <a:srgbClr val="FF0000"/>
                </a:solidFill>
              </a:rPr>
              <a:t>the total population of the Arctic, and </a:t>
            </a:r>
          </a:p>
          <a:p>
            <a:pPr marL="742950" lvl="1" indent="-285750">
              <a:buFont typeface="Arial" panose="020B0604020202020204" pitchFamily="34" charset="0"/>
              <a:buChar char="•"/>
            </a:pPr>
            <a:r>
              <a:rPr lang="en-US" dirty="0">
                <a:solidFill>
                  <a:srgbClr val="FF0000"/>
                </a:solidFill>
              </a:rPr>
              <a:t>the percentage of people in the Arctic that are indigenous.</a:t>
            </a:r>
          </a:p>
          <a:p>
            <a:r>
              <a:rPr lang="en-US" dirty="0">
                <a:solidFill>
                  <a:srgbClr val="FF0000"/>
                </a:solidFill>
              </a:rPr>
              <a:t> </a:t>
            </a:r>
          </a:p>
          <a:p>
            <a:r>
              <a:rPr lang="en-US" dirty="0">
                <a:solidFill>
                  <a:srgbClr val="FF0000"/>
                </a:solidFill>
              </a:rPr>
              <a:t>3. Record the data in the green section of Table 2 in Excel. </a:t>
            </a:r>
          </a:p>
          <a:p>
            <a:endParaRPr lang="en-US" dirty="0">
              <a:solidFill>
                <a:srgbClr val="FF0000"/>
              </a:solidFill>
            </a:endParaRPr>
          </a:p>
          <a:p>
            <a:r>
              <a:rPr lang="en-US" dirty="0">
                <a:solidFill>
                  <a:srgbClr val="FF0000"/>
                </a:solidFill>
              </a:rPr>
              <a:t>4. Using the information you just collected, estimate the population of indigenous people in the Arctic (your own calculation) and record it in Table 2.</a:t>
            </a:r>
          </a:p>
          <a:p>
            <a:r>
              <a:rPr lang="en-US" dirty="0"/>
              <a:t> </a:t>
            </a:r>
          </a:p>
          <a:p>
            <a:r>
              <a:rPr lang="en-US" dirty="0"/>
              <a:t>In Part 2 of the module, you will use these values to estimate the total value of subsistence harvesting in the Arctic.</a:t>
            </a:r>
          </a:p>
        </p:txBody>
      </p:sp>
      <p:sp>
        <p:nvSpPr>
          <p:cNvPr id="8" name="TextBox 7">
            <a:extLst>
              <a:ext uri="{FF2B5EF4-FFF2-40B4-BE49-F238E27FC236}">
                <a16:creationId xmlns:a16="http://schemas.microsoft.com/office/drawing/2014/main" id="{AB89BF03-F4AA-524B-97B2-A73AFD49E82E}"/>
              </a:ext>
            </a:extLst>
          </p:cNvPr>
          <p:cNvSpPr txBox="1"/>
          <p:nvPr/>
        </p:nvSpPr>
        <p:spPr>
          <a:xfrm>
            <a:off x="309804" y="5694040"/>
            <a:ext cx="3221072" cy="738664"/>
          </a:xfrm>
          <a:prstGeom prst="rect">
            <a:avLst/>
          </a:prstGeom>
          <a:noFill/>
        </p:spPr>
        <p:txBody>
          <a:bodyPr wrap="square" rtlCol="0">
            <a:spAutoFit/>
          </a:bodyPr>
          <a:lstStyle/>
          <a:p>
            <a:r>
              <a:rPr lang="en-US" sz="1400" dirty="0"/>
              <a:t>Photo Credit: Jewelry made of reindeer antlers with reindeer etching |</a:t>
            </a:r>
            <a:r>
              <a:rPr lang="en-US" sz="1400" dirty="0">
                <a:hlinkClick r:id="rId4"/>
              </a:rPr>
              <a:t> Original photo by Linnea Nordström</a:t>
            </a:r>
            <a:endParaRPr lang="en-US" sz="1400" dirty="0"/>
          </a:p>
        </p:txBody>
      </p:sp>
      <p:sp>
        <p:nvSpPr>
          <p:cNvPr id="4" name="Slide Number Placeholder 3">
            <a:extLst>
              <a:ext uri="{FF2B5EF4-FFF2-40B4-BE49-F238E27FC236}">
                <a16:creationId xmlns:a16="http://schemas.microsoft.com/office/drawing/2014/main" id="{0823EEA7-F3E9-0E4C-AA4F-C6680C128B10}"/>
              </a:ext>
            </a:extLst>
          </p:cNvPr>
          <p:cNvSpPr>
            <a:spLocks noGrp="1"/>
          </p:cNvSpPr>
          <p:nvPr>
            <p:ph type="sldNum" sz="quarter" idx="12"/>
          </p:nvPr>
        </p:nvSpPr>
        <p:spPr>
          <a:xfrm>
            <a:off x="9448800" y="6432704"/>
            <a:ext cx="2743200" cy="365125"/>
          </a:xfrm>
        </p:spPr>
        <p:txBody>
          <a:bodyPr/>
          <a:lstStyle/>
          <a:p>
            <a:fld id="{28DE8CCF-C11A-0949-8C31-4D223438836F}" type="slidenum">
              <a:rPr lang="en-US" smtClean="0"/>
              <a:t>10</a:t>
            </a:fld>
            <a:endParaRPr lang="en-US" dirty="0"/>
          </a:p>
        </p:txBody>
      </p:sp>
      <p:pic>
        <p:nvPicPr>
          <p:cNvPr id="7" name="Picture 6">
            <a:extLst>
              <a:ext uri="{FF2B5EF4-FFF2-40B4-BE49-F238E27FC236}">
                <a16:creationId xmlns:a16="http://schemas.microsoft.com/office/drawing/2014/main" id="{0F121B03-ADDD-384F-8CBC-DC1874ED29C4}"/>
              </a:ext>
            </a:extLst>
          </p:cNvPr>
          <p:cNvPicPr>
            <a:picLocks noChangeAspect="1"/>
          </p:cNvPicPr>
          <p:nvPr/>
        </p:nvPicPr>
        <p:blipFill>
          <a:blip r:embed="rId5"/>
          <a:stretch>
            <a:fillRect/>
          </a:stretch>
        </p:blipFill>
        <p:spPr>
          <a:xfrm>
            <a:off x="309804" y="2454013"/>
            <a:ext cx="3221072" cy="3221072"/>
          </a:xfrm>
          <a:prstGeom prst="rect">
            <a:avLst/>
          </a:prstGeom>
        </p:spPr>
      </p:pic>
    </p:spTree>
    <p:extLst>
      <p:ext uri="{BB962C8B-B14F-4D97-AF65-F5344CB8AC3E}">
        <p14:creationId xmlns:p14="http://schemas.microsoft.com/office/powerpoint/2010/main" val="41469702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Autofit/>
          </a:bodyPr>
          <a:lstStyle/>
          <a:p>
            <a:r>
              <a:rPr lang="en-US" sz="3200" b="1" dirty="0">
                <a:solidFill>
                  <a:schemeClr val="bg1"/>
                </a:solidFill>
              </a:rPr>
              <a:t>Part I: Gathering the Data – Climate Regulation</a:t>
            </a:r>
          </a:p>
        </p:txBody>
      </p:sp>
      <p:sp>
        <p:nvSpPr>
          <p:cNvPr id="3" name="Rectangle 2">
            <a:extLst>
              <a:ext uri="{FF2B5EF4-FFF2-40B4-BE49-F238E27FC236}">
                <a16:creationId xmlns:a16="http://schemas.microsoft.com/office/drawing/2014/main" id="{E2EDF79B-BE10-814B-A0D2-E961F12D95F7}"/>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8">
            <a:extLst>
              <a:ext uri="{FF2B5EF4-FFF2-40B4-BE49-F238E27FC236}">
                <a16:creationId xmlns:a16="http://schemas.microsoft.com/office/drawing/2014/main" id="{0A2F52A4-8E89-FC41-BF13-C961C7AEA121}"/>
              </a:ext>
            </a:extLst>
          </p:cNvPr>
          <p:cNvSpPr/>
          <p:nvPr/>
        </p:nvSpPr>
        <p:spPr>
          <a:xfrm>
            <a:off x="318656" y="808061"/>
            <a:ext cx="11569700" cy="923330"/>
          </a:xfrm>
          <a:prstGeom prst="rect">
            <a:avLst/>
          </a:prstGeom>
          <a:ln>
            <a:solidFill>
              <a:schemeClr val="tx1"/>
            </a:solidFill>
          </a:ln>
        </p:spPr>
        <p:txBody>
          <a:bodyPr wrap="square">
            <a:spAutoFit/>
          </a:bodyPr>
          <a:lstStyle/>
          <a:p>
            <a:r>
              <a:rPr lang="en-US" dirty="0"/>
              <a:t>The Arctic provides a number of global benefits, the biggest being climate regulation. Goldstein et al. (2010) estimate the damage costs of warming in the Arctic due to lost climate regulation services. You will refer to this report to complete the red section in Table 2. </a:t>
            </a:r>
          </a:p>
        </p:txBody>
      </p:sp>
      <p:sp>
        <p:nvSpPr>
          <p:cNvPr id="6" name="Rectangle 5">
            <a:extLst>
              <a:ext uri="{FF2B5EF4-FFF2-40B4-BE49-F238E27FC236}">
                <a16:creationId xmlns:a16="http://schemas.microsoft.com/office/drawing/2014/main" id="{7DFFD7F8-E144-3046-A532-1B06DF5ED890}"/>
              </a:ext>
            </a:extLst>
          </p:cNvPr>
          <p:cNvSpPr/>
          <p:nvPr/>
        </p:nvSpPr>
        <p:spPr>
          <a:xfrm>
            <a:off x="5598389" y="2163468"/>
            <a:ext cx="6289967" cy="3416320"/>
          </a:xfrm>
          <a:prstGeom prst="rect">
            <a:avLst/>
          </a:prstGeom>
        </p:spPr>
        <p:txBody>
          <a:bodyPr wrap="square">
            <a:spAutoFit/>
          </a:bodyPr>
          <a:lstStyle/>
          <a:p>
            <a:r>
              <a:rPr lang="en-US" dirty="0">
                <a:solidFill>
                  <a:srgbClr val="FF0000"/>
                </a:solidFill>
              </a:rPr>
              <a:t>1. To gain a better understanding of the role the Arctic plays in regulating the climate, skim pages 1-3 of the Introduction of the Goldstein et al. (2010) paper and complete the pause for analysis question below.</a:t>
            </a:r>
          </a:p>
          <a:p>
            <a:pPr marL="342900" indent="-342900">
              <a:buAutoNum type="arabicPeriod"/>
            </a:pPr>
            <a:endParaRPr lang="en-US" dirty="0">
              <a:solidFill>
                <a:srgbClr val="FF0000"/>
              </a:solidFill>
            </a:endParaRPr>
          </a:p>
          <a:p>
            <a:pPr marL="342900" indent="-342900">
              <a:buAutoNum type="arabicPeriod"/>
            </a:pPr>
            <a:endParaRPr lang="en-US" dirty="0">
              <a:solidFill>
                <a:srgbClr val="FF0000"/>
              </a:solidFill>
            </a:endParaRPr>
          </a:p>
          <a:p>
            <a:pPr marL="342900" indent="-342900">
              <a:buAutoNum type="arabicPeriod"/>
            </a:pPr>
            <a:endParaRPr lang="en-US" dirty="0">
              <a:solidFill>
                <a:srgbClr val="FF0000"/>
              </a:solidFill>
            </a:endParaRPr>
          </a:p>
          <a:p>
            <a:pPr marL="342900" indent="-342900">
              <a:buAutoNum type="arabicPeriod"/>
            </a:pPr>
            <a:endParaRPr lang="en-US" dirty="0">
              <a:solidFill>
                <a:srgbClr val="FF0000"/>
              </a:solidFill>
            </a:endParaRPr>
          </a:p>
          <a:p>
            <a:endParaRPr lang="en-US" dirty="0">
              <a:solidFill>
                <a:srgbClr val="FF0000"/>
              </a:solidFill>
            </a:endParaRPr>
          </a:p>
          <a:p>
            <a:r>
              <a:rPr lang="en-US" dirty="0">
                <a:solidFill>
                  <a:srgbClr val="FF0000"/>
                </a:solidFill>
              </a:rPr>
              <a:t>2. Now fill out the red row in Table 2 for the estimated </a:t>
            </a:r>
            <a:r>
              <a:rPr lang="en-US" u="sng" dirty="0">
                <a:solidFill>
                  <a:srgbClr val="FF0000"/>
                </a:solidFill>
              </a:rPr>
              <a:t>range</a:t>
            </a:r>
            <a:r>
              <a:rPr lang="en-US" dirty="0">
                <a:solidFill>
                  <a:srgbClr val="FF0000"/>
                </a:solidFill>
              </a:rPr>
              <a:t> of the value for lost climate regulation services in the Arctic in 2010 (be sure to include the unit and the year in the table). </a:t>
            </a:r>
          </a:p>
        </p:txBody>
      </p:sp>
      <p:sp>
        <p:nvSpPr>
          <p:cNvPr id="10" name="TextBox 9">
            <a:extLst>
              <a:ext uri="{FF2B5EF4-FFF2-40B4-BE49-F238E27FC236}">
                <a16:creationId xmlns:a16="http://schemas.microsoft.com/office/drawing/2014/main" id="{1D3E3B43-B96C-4D46-AE04-26D48B092A20}"/>
              </a:ext>
            </a:extLst>
          </p:cNvPr>
          <p:cNvSpPr txBox="1"/>
          <p:nvPr/>
        </p:nvSpPr>
        <p:spPr>
          <a:xfrm>
            <a:off x="5598389" y="3525541"/>
            <a:ext cx="6220117"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latin typeface="Calibri" panose="020F0502020204030204" pitchFamily="34" charset="0"/>
                <a:cs typeface="Calibri" panose="020F0502020204030204" pitchFamily="34" charset="0"/>
              </a:rPr>
              <a:t>Pause for Analysis: </a:t>
            </a:r>
            <a:r>
              <a:rPr lang="en-US" dirty="0">
                <a:latin typeface="Calibri" panose="020F0502020204030204" pitchFamily="34" charset="0"/>
                <a:cs typeface="Calibri" panose="020F0502020204030204" pitchFamily="34" charset="0"/>
              </a:rPr>
              <a:t>In a small group or with a partner, discuss </a:t>
            </a:r>
            <a:r>
              <a:rPr lang="en-US" dirty="0">
                <a:solidFill>
                  <a:srgbClr val="000000"/>
                </a:solidFill>
                <a:latin typeface="Calibri" panose="020F0502020204030204" pitchFamily="34" charset="0"/>
                <a:cs typeface="Calibri" panose="020F0502020204030204" pitchFamily="34" charset="0"/>
              </a:rPr>
              <a:t>h</a:t>
            </a:r>
            <a:r>
              <a:rPr lang="en-US" dirty="0">
                <a:solidFill>
                  <a:srgbClr val="000000"/>
                </a:solidFill>
                <a:latin typeface="Calibri" panose="020F0502020204030204" pitchFamily="34" charset="0"/>
                <a:ea typeface="Calibri" panose="020F0502020204030204" pitchFamily="34" charset="0"/>
                <a:cs typeface="Calibri" panose="020F0502020204030204" pitchFamily="34" charset="0"/>
              </a:rPr>
              <a:t>ow the snow and ice albedo feedback loop works and how it relates to changing temperatures. </a:t>
            </a:r>
            <a:endParaRPr lang="en-US"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1FF0D173-4BFD-FC4A-86DB-047120DDF6D4}"/>
              </a:ext>
            </a:extLst>
          </p:cNvPr>
          <p:cNvPicPr>
            <a:picLocks noChangeAspect="1"/>
          </p:cNvPicPr>
          <p:nvPr/>
        </p:nvPicPr>
        <p:blipFill>
          <a:blip r:embed="rId3"/>
          <a:stretch>
            <a:fillRect/>
          </a:stretch>
        </p:blipFill>
        <p:spPr>
          <a:xfrm>
            <a:off x="373495" y="1852341"/>
            <a:ext cx="4946650" cy="4074513"/>
          </a:xfrm>
          <a:prstGeom prst="rect">
            <a:avLst/>
          </a:prstGeom>
        </p:spPr>
      </p:pic>
      <p:sp>
        <p:nvSpPr>
          <p:cNvPr id="12" name="TextBox 11">
            <a:extLst>
              <a:ext uri="{FF2B5EF4-FFF2-40B4-BE49-F238E27FC236}">
                <a16:creationId xmlns:a16="http://schemas.microsoft.com/office/drawing/2014/main" id="{F06CB3F8-3092-4641-B3F1-D75427306103}"/>
              </a:ext>
            </a:extLst>
          </p:cNvPr>
          <p:cNvSpPr txBox="1"/>
          <p:nvPr/>
        </p:nvSpPr>
        <p:spPr>
          <a:xfrm>
            <a:off x="294592" y="5926855"/>
            <a:ext cx="5805435" cy="738664"/>
          </a:xfrm>
          <a:prstGeom prst="rect">
            <a:avLst/>
          </a:prstGeom>
          <a:noFill/>
        </p:spPr>
        <p:txBody>
          <a:bodyPr wrap="none" rtlCol="0">
            <a:spAutoFit/>
          </a:bodyPr>
          <a:lstStyle/>
          <a:p>
            <a:r>
              <a:rPr lang="en-US" sz="1400" dirty="0" err="1"/>
              <a:t>Eban</a:t>
            </a:r>
            <a:r>
              <a:rPr lang="en-US" sz="1400" dirty="0"/>
              <a:t> Goodstein, Bard Center for Environmental Policy, Bard College</a:t>
            </a:r>
          </a:p>
          <a:p>
            <a:r>
              <a:rPr lang="en-US" sz="1400" dirty="0"/>
              <a:t>Eugenie </a:t>
            </a:r>
            <a:r>
              <a:rPr lang="en-US" sz="1400" dirty="0" err="1"/>
              <a:t>Euskirchen</a:t>
            </a:r>
            <a:r>
              <a:rPr lang="en-US" sz="1400" dirty="0"/>
              <a:t>, Institute of Arctic Biology, University of Alaska Fairbanks,</a:t>
            </a:r>
          </a:p>
          <a:p>
            <a:r>
              <a:rPr lang="en-US" sz="1400" dirty="0"/>
              <a:t>Henry Huntington, Pew Environmental Group. February 2010</a:t>
            </a:r>
          </a:p>
        </p:txBody>
      </p:sp>
      <p:sp>
        <p:nvSpPr>
          <p:cNvPr id="4" name="Slide Number Placeholder 3">
            <a:extLst>
              <a:ext uri="{FF2B5EF4-FFF2-40B4-BE49-F238E27FC236}">
                <a16:creationId xmlns:a16="http://schemas.microsoft.com/office/drawing/2014/main" id="{C38D4B71-1DD5-DE4C-9A72-B0E7C85F1FBA}"/>
              </a:ext>
            </a:extLst>
          </p:cNvPr>
          <p:cNvSpPr>
            <a:spLocks noGrp="1"/>
          </p:cNvSpPr>
          <p:nvPr>
            <p:ph type="sldNum" sz="quarter" idx="12"/>
          </p:nvPr>
        </p:nvSpPr>
        <p:spPr>
          <a:xfrm>
            <a:off x="9448800" y="6466045"/>
            <a:ext cx="2743200" cy="365125"/>
          </a:xfrm>
        </p:spPr>
        <p:txBody>
          <a:bodyPr/>
          <a:lstStyle/>
          <a:p>
            <a:fld id="{28DE8CCF-C11A-0949-8C31-4D223438836F}" type="slidenum">
              <a:rPr lang="en-US" smtClean="0"/>
              <a:t>11</a:t>
            </a:fld>
            <a:endParaRPr lang="en-US"/>
          </a:p>
        </p:txBody>
      </p:sp>
    </p:spTree>
    <p:extLst>
      <p:ext uri="{BB962C8B-B14F-4D97-AF65-F5344CB8AC3E}">
        <p14:creationId xmlns:p14="http://schemas.microsoft.com/office/powerpoint/2010/main" val="4240689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0"/>
            <a:ext cx="12192000" cy="708405"/>
          </a:xfrm>
          <a:solidFill>
            <a:srgbClr val="C00000"/>
          </a:solidFill>
        </p:spPr>
        <p:txBody>
          <a:bodyPr>
            <a:noAutofit/>
          </a:bodyPr>
          <a:lstStyle/>
          <a:p>
            <a:r>
              <a:rPr lang="en-US" sz="3200" b="1" dirty="0">
                <a:solidFill>
                  <a:schemeClr val="bg1"/>
                </a:solidFill>
              </a:rPr>
              <a:t>Part I: Gathering the Data – Socio-economic importance of polar bears</a:t>
            </a:r>
          </a:p>
        </p:txBody>
      </p:sp>
      <p:sp>
        <p:nvSpPr>
          <p:cNvPr id="3" name="Rectangle 2">
            <a:extLst>
              <a:ext uri="{FF2B5EF4-FFF2-40B4-BE49-F238E27FC236}">
                <a16:creationId xmlns:a16="http://schemas.microsoft.com/office/drawing/2014/main" id="{E2EDF79B-BE10-814B-A0D2-E961F12D95F7}"/>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8">
            <a:extLst>
              <a:ext uri="{FF2B5EF4-FFF2-40B4-BE49-F238E27FC236}">
                <a16:creationId xmlns:a16="http://schemas.microsoft.com/office/drawing/2014/main" id="{0A2F52A4-8E89-FC41-BF13-C961C7AEA121}"/>
              </a:ext>
            </a:extLst>
          </p:cNvPr>
          <p:cNvSpPr/>
          <p:nvPr/>
        </p:nvSpPr>
        <p:spPr>
          <a:xfrm>
            <a:off x="318656" y="894724"/>
            <a:ext cx="11569700" cy="1200329"/>
          </a:xfrm>
          <a:prstGeom prst="rect">
            <a:avLst/>
          </a:prstGeom>
          <a:ln>
            <a:solidFill>
              <a:schemeClr val="tx1"/>
            </a:solidFill>
          </a:ln>
        </p:spPr>
        <p:txBody>
          <a:bodyPr wrap="square">
            <a:spAutoFit/>
          </a:bodyPr>
          <a:lstStyle/>
          <a:p>
            <a:r>
              <a:rPr lang="en-US" dirty="0"/>
              <a:t>Polar bears have become an iconic symbol for climate change and encompass both cultural and economic values for Arctic populations. The paper by </a:t>
            </a:r>
            <a:r>
              <a:rPr lang="en-US" dirty="0" err="1"/>
              <a:t>Olar</a:t>
            </a:r>
            <a:r>
              <a:rPr lang="en-US" dirty="0"/>
              <a:t> et al. (2011) estimates both use and nonuse (aka passive use) values of polar bears in Canada. For the purposes of this analysis, you will focus on the nonuse value of polar bears, specifically, their existence value as a cultural symbol. </a:t>
            </a:r>
          </a:p>
        </p:txBody>
      </p:sp>
      <p:sp>
        <p:nvSpPr>
          <p:cNvPr id="6" name="Rectangle 5">
            <a:extLst>
              <a:ext uri="{FF2B5EF4-FFF2-40B4-BE49-F238E27FC236}">
                <a16:creationId xmlns:a16="http://schemas.microsoft.com/office/drawing/2014/main" id="{7DFFD7F8-E144-3046-A532-1B06DF5ED890}"/>
              </a:ext>
            </a:extLst>
          </p:cNvPr>
          <p:cNvSpPr/>
          <p:nvPr/>
        </p:nvSpPr>
        <p:spPr>
          <a:xfrm>
            <a:off x="5104906" y="2623566"/>
            <a:ext cx="6783448" cy="3416320"/>
          </a:xfrm>
          <a:prstGeom prst="rect">
            <a:avLst/>
          </a:prstGeom>
        </p:spPr>
        <p:txBody>
          <a:bodyPr wrap="square">
            <a:spAutoFit/>
          </a:bodyPr>
          <a:lstStyle/>
          <a:p>
            <a:r>
              <a:rPr lang="en-US" dirty="0">
                <a:solidFill>
                  <a:srgbClr val="FF0000"/>
                </a:solidFill>
              </a:rPr>
              <a:t>1. Read the Executive Summary of the </a:t>
            </a:r>
            <a:r>
              <a:rPr lang="en-US" dirty="0" err="1">
                <a:solidFill>
                  <a:srgbClr val="FF0000"/>
                </a:solidFill>
              </a:rPr>
              <a:t>Olar</a:t>
            </a:r>
            <a:r>
              <a:rPr lang="en-US" dirty="0">
                <a:solidFill>
                  <a:srgbClr val="FF0000"/>
                </a:solidFill>
              </a:rPr>
              <a:t> et al. (2010) paper and answer the pause for analysis question below. </a:t>
            </a:r>
          </a:p>
          <a:p>
            <a:pPr marL="342900" indent="-342900">
              <a:buAutoNum type="arabicPeriod"/>
            </a:pPr>
            <a:endParaRPr lang="en-US" dirty="0">
              <a:solidFill>
                <a:srgbClr val="FF0000"/>
              </a:solidFill>
            </a:endParaRPr>
          </a:p>
          <a:p>
            <a:pPr marL="342900" indent="-342900">
              <a:buAutoNum type="arabicPeriod"/>
            </a:pPr>
            <a:endParaRPr lang="en-US" dirty="0">
              <a:solidFill>
                <a:srgbClr val="FF0000"/>
              </a:solidFill>
            </a:endParaRPr>
          </a:p>
          <a:p>
            <a:pPr marL="342900" indent="-342900">
              <a:buAutoNum type="arabicPeriod"/>
            </a:pPr>
            <a:endParaRPr lang="en-US" dirty="0">
              <a:solidFill>
                <a:srgbClr val="FF0000"/>
              </a:solidFill>
            </a:endParaRPr>
          </a:p>
          <a:p>
            <a:pPr marL="342900" indent="-342900">
              <a:buAutoNum type="arabicPeriod"/>
            </a:pPr>
            <a:endParaRPr lang="en-US" dirty="0">
              <a:solidFill>
                <a:srgbClr val="FF0000"/>
              </a:solidFill>
            </a:endParaRPr>
          </a:p>
          <a:p>
            <a:endParaRPr lang="en-US" dirty="0">
              <a:solidFill>
                <a:srgbClr val="FF0000"/>
              </a:solidFill>
            </a:endParaRPr>
          </a:p>
          <a:p>
            <a:r>
              <a:rPr lang="en-US" dirty="0">
                <a:solidFill>
                  <a:srgbClr val="FF0000"/>
                </a:solidFill>
              </a:rPr>
              <a:t>2. Based on the information in the Executive Summary, fill out the blue section in Table 2 for the per household existence value of polar bears in Canada based on household willingness-to-pay to preserve the species. </a:t>
            </a:r>
          </a:p>
          <a:p>
            <a:endParaRPr lang="en-US" dirty="0">
              <a:solidFill>
                <a:srgbClr val="FF0000"/>
              </a:solidFill>
            </a:endParaRPr>
          </a:p>
        </p:txBody>
      </p:sp>
      <p:sp>
        <p:nvSpPr>
          <p:cNvPr id="10" name="TextBox 9">
            <a:extLst>
              <a:ext uri="{FF2B5EF4-FFF2-40B4-BE49-F238E27FC236}">
                <a16:creationId xmlns:a16="http://schemas.microsoft.com/office/drawing/2014/main" id="{1D3E3B43-B96C-4D46-AE04-26D48B092A20}"/>
              </a:ext>
            </a:extLst>
          </p:cNvPr>
          <p:cNvSpPr txBox="1"/>
          <p:nvPr/>
        </p:nvSpPr>
        <p:spPr>
          <a:xfrm>
            <a:off x="5202004" y="3647632"/>
            <a:ext cx="6220117"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latin typeface="Calibri" panose="020F0502020204030204" pitchFamily="34" charset="0"/>
                <a:cs typeface="Calibri" panose="020F0502020204030204" pitchFamily="34" charset="0"/>
              </a:rPr>
              <a:t>Pause for Analysis: </a:t>
            </a:r>
            <a:r>
              <a:rPr lang="en-US" dirty="0">
                <a:latin typeface="Calibri" panose="020F0502020204030204" pitchFamily="34" charset="0"/>
                <a:cs typeface="Calibri" panose="020F0502020204030204" pitchFamily="34" charset="0"/>
              </a:rPr>
              <a:t>In a small group or with a partner, discuss w</a:t>
            </a:r>
            <a:r>
              <a:rPr lang="en-US" dirty="0"/>
              <a:t>hat the purpose of this study is and why you think it matters. </a:t>
            </a:r>
            <a:endParaRPr lang="en-US" dirty="0">
              <a:latin typeface="Calibri" panose="020F0502020204030204" pitchFamily="34" charset="0"/>
              <a:cs typeface="Calibri" panose="020F0502020204030204" pitchFamily="34" charset="0"/>
            </a:endParaRPr>
          </a:p>
        </p:txBody>
      </p:sp>
      <p:sp>
        <p:nvSpPr>
          <p:cNvPr id="5" name="TextBox 4">
            <a:extLst>
              <a:ext uri="{FF2B5EF4-FFF2-40B4-BE49-F238E27FC236}">
                <a16:creationId xmlns:a16="http://schemas.microsoft.com/office/drawing/2014/main" id="{DEA08256-53BA-7745-92D0-538B436734F5}"/>
              </a:ext>
            </a:extLst>
          </p:cNvPr>
          <p:cNvSpPr txBox="1"/>
          <p:nvPr/>
        </p:nvSpPr>
        <p:spPr>
          <a:xfrm>
            <a:off x="303646" y="5703793"/>
            <a:ext cx="4359673" cy="523220"/>
          </a:xfrm>
          <a:prstGeom prst="rect">
            <a:avLst/>
          </a:prstGeom>
          <a:noFill/>
        </p:spPr>
        <p:txBody>
          <a:bodyPr wrap="square" rtlCol="0">
            <a:spAutoFit/>
          </a:bodyPr>
          <a:lstStyle/>
          <a:p>
            <a:r>
              <a:rPr lang="en-US" sz="1400" dirty="0"/>
              <a:t>Photo Credit: Alan Wilson  http://</a:t>
            </a:r>
            <a:r>
              <a:rPr lang="en-US" sz="1400" dirty="0" err="1"/>
              <a:t>www.naturespicsonline.com</a:t>
            </a:r>
            <a:r>
              <a:rPr lang="en-US" sz="1400" dirty="0"/>
              <a:t>/copyright</a:t>
            </a:r>
          </a:p>
        </p:txBody>
      </p:sp>
      <p:sp>
        <p:nvSpPr>
          <p:cNvPr id="7" name="Slide Number Placeholder 6">
            <a:extLst>
              <a:ext uri="{FF2B5EF4-FFF2-40B4-BE49-F238E27FC236}">
                <a16:creationId xmlns:a16="http://schemas.microsoft.com/office/drawing/2014/main" id="{36B32DA0-5DA6-2F46-B6AC-76E2C59EC1C3}"/>
              </a:ext>
            </a:extLst>
          </p:cNvPr>
          <p:cNvSpPr>
            <a:spLocks noGrp="1"/>
          </p:cNvSpPr>
          <p:nvPr>
            <p:ph type="sldNum" sz="quarter" idx="12"/>
          </p:nvPr>
        </p:nvSpPr>
        <p:spPr>
          <a:xfrm>
            <a:off x="9448800" y="6492875"/>
            <a:ext cx="2743200" cy="365125"/>
          </a:xfrm>
        </p:spPr>
        <p:txBody>
          <a:bodyPr/>
          <a:lstStyle/>
          <a:p>
            <a:fld id="{28DE8CCF-C11A-0949-8C31-4D223438836F}" type="slidenum">
              <a:rPr lang="en-US" smtClean="0"/>
              <a:t>12</a:t>
            </a:fld>
            <a:endParaRPr lang="en-US" dirty="0"/>
          </a:p>
        </p:txBody>
      </p:sp>
      <p:pic>
        <p:nvPicPr>
          <p:cNvPr id="11" name="Picture 10">
            <a:extLst>
              <a:ext uri="{FF2B5EF4-FFF2-40B4-BE49-F238E27FC236}">
                <a16:creationId xmlns:a16="http://schemas.microsoft.com/office/drawing/2014/main" id="{1E2B8E30-9A93-814F-8AC0-8700BCA767BE}"/>
              </a:ext>
            </a:extLst>
          </p:cNvPr>
          <p:cNvPicPr>
            <a:picLocks noChangeAspect="1"/>
          </p:cNvPicPr>
          <p:nvPr/>
        </p:nvPicPr>
        <p:blipFill>
          <a:blip r:embed="rId3"/>
          <a:stretch>
            <a:fillRect/>
          </a:stretch>
        </p:blipFill>
        <p:spPr>
          <a:xfrm>
            <a:off x="303646" y="2524324"/>
            <a:ext cx="4708982" cy="3139321"/>
          </a:xfrm>
          <a:prstGeom prst="rect">
            <a:avLst/>
          </a:prstGeom>
        </p:spPr>
      </p:pic>
    </p:spTree>
    <p:extLst>
      <p:ext uri="{BB962C8B-B14F-4D97-AF65-F5344CB8AC3E}">
        <p14:creationId xmlns:p14="http://schemas.microsoft.com/office/powerpoint/2010/main" val="760169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0"/>
            <a:ext cx="12192000" cy="708405"/>
          </a:xfrm>
          <a:solidFill>
            <a:srgbClr val="C00000"/>
          </a:solidFill>
        </p:spPr>
        <p:txBody>
          <a:bodyPr>
            <a:noAutofit/>
          </a:bodyPr>
          <a:lstStyle/>
          <a:p>
            <a:r>
              <a:rPr lang="en-US" sz="3200" b="1" dirty="0">
                <a:solidFill>
                  <a:schemeClr val="bg1"/>
                </a:solidFill>
              </a:rPr>
              <a:t>Part I: Gathering the Data – Economic benefits of marine mammals</a:t>
            </a:r>
          </a:p>
        </p:txBody>
      </p:sp>
      <p:sp>
        <p:nvSpPr>
          <p:cNvPr id="3" name="Rectangle 2">
            <a:extLst>
              <a:ext uri="{FF2B5EF4-FFF2-40B4-BE49-F238E27FC236}">
                <a16:creationId xmlns:a16="http://schemas.microsoft.com/office/drawing/2014/main" id="{E2EDF79B-BE10-814B-A0D2-E961F12D95F7}"/>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8">
            <a:extLst>
              <a:ext uri="{FF2B5EF4-FFF2-40B4-BE49-F238E27FC236}">
                <a16:creationId xmlns:a16="http://schemas.microsoft.com/office/drawing/2014/main" id="{0A2F52A4-8E89-FC41-BF13-C961C7AEA121}"/>
              </a:ext>
            </a:extLst>
          </p:cNvPr>
          <p:cNvSpPr/>
          <p:nvPr/>
        </p:nvSpPr>
        <p:spPr>
          <a:xfrm>
            <a:off x="311150" y="916539"/>
            <a:ext cx="11569700" cy="923330"/>
          </a:xfrm>
          <a:prstGeom prst="rect">
            <a:avLst/>
          </a:prstGeom>
          <a:ln>
            <a:solidFill>
              <a:schemeClr val="tx1"/>
            </a:solidFill>
          </a:ln>
        </p:spPr>
        <p:txBody>
          <a:bodyPr wrap="square">
            <a:spAutoFit/>
          </a:bodyPr>
          <a:lstStyle/>
          <a:p>
            <a:r>
              <a:rPr lang="en-US" dirty="0"/>
              <a:t>The final paper you will refer to is by Boxall et al. (2012) which estimates the existence value of beluga whales, another iconic species for the Arctic region, based on how much households are willing to pay to reduce their risk levels for extinction.  You will use the information from this paper to complete the purple row of Table 2.</a:t>
            </a:r>
          </a:p>
        </p:txBody>
      </p:sp>
      <p:sp>
        <p:nvSpPr>
          <p:cNvPr id="6" name="Rectangle 5">
            <a:extLst>
              <a:ext uri="{FF2B5EF4-FFF2-40B4-BE49-F238E27FC236}">
                <a16:creationId xmlns:a16="http://schemas.microsoft.com/office/drawing/2014/main" id="{7DFFD7F8-E144-3046-A532-1B06DF5ED890}"/>
              </a:ext>
            </a:extLst>
          </p:cNvPr>
          <p:cNvSpPr/>
          <p:nvPr/>
        </p:nvSpPr>
        <p:spPr>
          <a:xfrm>
            <a:off x="4344510" y="1984883"/>
            <a:ext cx="7536340" cy="3085460"/>
          </a:xfrm>
          <a:prstGeom prst="rect">
            <a:avLst/>
          </a:prstGeom>
        </p:spPr>
        <p:txBody>
          <a:bodyPr wrap="square">
            <a:spAutoFit/>
          </a:bodyPr>
          <a:lstStyle/>
          <a:p>
            <a:r>
              <a:rPr lang="en-US" dirty="0">
                <a:solidFill>
                  <a:srgbClr val="FF0000"/>
                </a:solidFill>
              </a:rPr>
              <a:t>1. Read the Introduction and Part 2 of Boxall et al. (2012) to get a general overview of the paper. </a:t>
            </a:r>
          </a:p>
          <a:p>
            <a:endParaRPr lang="en-US" sz="1100" dirty="0">
              <a:solidFill>
                <a:srgbClr val="FF0000"/>
              </a:solidFill>
            </a:endParaRPr>
          </a:p>
          <a:p>
            <a:r>
              <a:rPr lang="en-US" dirty="0">
                <a:solidFill>
                  <a:srgbClr val="FF0000"/>
                </a:solidFill>
              </a:rPr>
              <a:t>2. To extract the relevant data from the paper refer to section “4.3 Willingness to pay estimates”, and skim to find the estimated </a:t>
            </a:r>
            <a:r>
              <a:rPr lang="en-US" i="1" dirty="0">
                <a:solidFill>
                  <a:srgbClr val="FF0000"/>
                </a:solidFill>
              </a:rPr>
              <a:t>range</a:t>
            </a:r>
            <a:r>
              <a:rPr lang="en-US" dirty="0">
                <a:solidFill>
                  <a:srgbClr val="FF0000"/>
                </a:solidFill>
              </a:rPr>
              <a:t> of values for household WTP for marine mammal recovery programs.</a:t>
            </a:r>
          </a:p>
          <a:p>
            <a:endParaRPr lang="en-US" sz="1100" dirty="0">
              <a:solidFill>
                <a:srgbClr val="FF0000"/>
              </a:solidFill>
            </a:endParaRPr>
          </a:p>
          <a:p>
            <a:r>
              <a:rPr lang="en-US" dirty="0">
                <a:solidFill>
                  <a:srgbClr val="FF0000"/>
                </a:solidFill>
              </a:rPr>
              <a:t>3. Fill out the final row in Table 2 with the relevant information.  </a:t>
            </a:r>
          </a:p>
          <a:p>
            <a:endParaRPr lang="en-US" sz="1050" dirty="0"/>
          </a:p>
          <a:p>
            <a:r>
              <a:rPr lang="en-US" dirty="0"/>
              <a:t>Now that you have collected all the data, in the next section you will use the information you gathered to convert the data to annual values following the work of O’Garra (2017).</a:t>
            </a:r>
          </a:p>
        </p:txBody>
      </p:sp>
      <p:sp>
        <p:nvSpPr>
          <p:cNvPr id="10" name="TextBox 9">
            <a:extLst>
              <a:ext uri="{FF2B5EF4-FFF2-40B4-BE49-F238E27FC236}">
                <a16:creationId xmlns:a16="http://schemas.microsoft.com/office/drawing/2014/main" id="{1D3E3B43-B96C-4D46-AE04-26D48B092A20}"/>
              </a:ext>
            </a:extLst>
          </p:cNvPr>
          <p:cNvSpPr txBox="1"/>
          <p:nvPr/>
        </p:nvSpPr>
        <p:spPr>
          <a:xfrm>
            <a:off x="311150" y="5589065"/>
            <a:ext cx="11394250"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latin typeface="Calibri" panose="020F0502020204030204" pitchFamily="34" charset="0"/>
                <a:cs typeface="Calibri" panose="020F0502020204030204" pitchFamily="34" charset="0"/>
              </a:rPr>
              <a:t>Pause for Analysis: </a:t>
            </a:r>
            <a:r>
              <a:rPr lang="en-US" dirty="0">
                <a:latin typeface="Calibri" panose="020F0502020204030204" pitchFamily="34" charset="0"/>
                <a:cs typeface="Calibri" panose="020F0502020204030204" pitchFamily="34" charset="0"/>
              </a:rPr>
              <a:t>Do you think that the approach the researchers use in this study to estimate the existence value of marine mammals is reasonable? Why or why not? </a:t>
            </a:r>
          </a:p>
        </p:txBody>
      </p:sp>
      <p:sp>
        <p:nvSpPr>
          <p:cNvPr id="5" name="TextBox 4">
            <a:extLst>
              <a:ext uri="{FF2B5EF4-FFF2-40B4-BE49-F238E27FC236}">
                <a16:creationId xmlns:a16="http://schemas.microsoft.com/office/drawing/2014/main" id="{DEA08256-53BA-7745-92D0-538B436734F5}"/>
              </a:ext>
            </a:extLst>
          </p:cNvPr>
          <p:cNvSpPr txBox="1"/>
          <p:nvPr/>
        </p:nvSpPr>
        <p:spPr>
          <a:xfrm>
            <a:off x="223397" y="5083705"/>
            <a:ext cx="4881785" cy="338554"/>
          </a:xfrm>
          <a:prstGeom prst="rect">
            <a:avLst/>
          </a:prstGeom>
          <a:noFill/>
        </p:spPr>
        <p:txBody>
          <a:bodyPr wrap="square" rtlCol="0">
            <a:spAutoFit/>
          </a:bodyPr>
          <a:lstStyle/>
          <a:p>
            <a:r>
              <a:rPr lang="en-US" sz="1600" dirty="0"/>
              <a:t>Source: </a:t>
            </a:r>
            <a:r>
              <a:rPr lang="en-US" sz="1600" dirty="0" err="1"/>
              <a:t>premier.gov.ru</a:t>
            </a:r>
            <a:r>
              <a:rPr lang="en-US" sz="1600" dirty="0"/>
              <a:t> </a:t>
            </a:r>
          </a:p>
        </p:txBody>
      </p:sp>
      <p:sp>
        <p:nvSpPr>
          <p:cNvPr id="4" name="Slide Number Placeholder 3">
            <a:extLst>
              <a:ext uri="{FF2B5EF4-FFF2-40B4-BE49-F238E27FC236}">
                <a16:creationId xmlns:a16="http://schemas.microsoft.com/office/drawing/2014/main" id="{4E91CA7D-B5E0-0C47-BAC2-29521596CCA1}"/>
              </a:ext>
            </a:extLst>
          </p:cNvPr>
          <p:cNvSpPr>
            <a:spLocks noGrp="1"/>
          </p:cNvSpPr>
          <p:nvPr>
            <p:ph type="sldNum" sz="quarter" idx="12"/>
          </p:nvPr>
        </p:nvSpPr>
        <p:spPr>
          <a:xfrm>
            <a:off x="9448800" y="6443530"/>
            <a:ext cx="2743200" cy="365125"/>
          </a:xfrm>
        </p:spPr>
        <p:txBody>
          <a:bodyPr/>
          <a:lstStyle/>
          <a:p>
            <a:fld id="{28DE8CCF-C11A-0949-8C31-4D223438836F}" type="slidenum">
              <a:rPr lang="en-US" smtClean="0"/>
              <a:t>13</a:t>
            </a:fld>
            <a:endParaRPr lang="en-US" dirty="0"/>
          </a:p>
        </p:txBody>
      </p:sp>
      <p:pic>
        <p:nvPicPr>
          <p:cNvPr id="8" name="Picture 7">
            <a:extLst>
              <a:ext uri="{FF2B5EF4-FFF2-40B4-BE49-F238E27FC236}">
                <a16:creationId xmlns:a16="http://schemas.microsoft.com/office/drawing/2014/main" id="{03E06F5D-9F33-4A4E-98A4-4E130DA451FC}"/>
              </a:ext>
            </a:extLst>
          </p:cNvPr>
          <p:cNvPicPr>
            <a:picLocks noChangeAspect="1"/>
          </p:cNvPicPr>
          <p:nvPr/>
        </p:nvPicPr>
        <p:blipFill>
          <a:blip r:embed="rId3"/>
          <a:stretch>
            <a:fillRect/>
          </a:stretch>
        </p:blipFill>
        <p:spPr>
          <a:xfrm>
            <a:off x="311150" y="1937330"/>
            <a:ext cx="3899563" cy="3119650"/>
          </a:xfrm>
          <a:prstGeom prst="rect">
            <a:avLst/>
          </a:prstGeom>
        </p:spPr>
      </p:pic>
    </p:spTree>
    <p:extLst>
      <p:ext uri="{BB962C8B-B14F-4D97-AF65-F5344CB8AC3E}">
        <p14:creationId xmlns:p14="http://schemas.microsoft.com/office/powerpoint/2010/main" val="34329666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cs typeface="Calibri" panose="020F0502020204030204" pitchFamily="34" charset="0"/>
              </a:rPr>
              <a:t>Part 2: Converting the Data in Excel to Annual Values </a:t>
            </a:r>
          </a:p>
        </p:txBody>
      </p:sp>
      <p:sp>
        <p:nvSpPr>
          <p:cNvPr id="9" name="Rectangle 8">
            <a:extLst>
              <a:ext uri="{FF2B5EF4-FFF2-40B4-BE49-F238E27FC236}">
                <a16:creationId xmlns:a16="http://schemas.microsoft.com/office/drawing/2014/main" id="{12F71135-A0CA-AF45-A796-06864A35AB70}"/>
              </a:ext>
            </a:extLst>
          </p:cNvPr>
          <p:cNvSpPr/>
          <p:nvPr/>
        </p:nvSpPr>
        <p:spPr>
          <a:xfrm>
            <a:off x="189340" y="876772"/>
            <a:ext cx="11813320" cy="1200329"/>
          </a:xfrm>
          <a:prstGeom prst="rect">
            <a:avLst/>
          </a:prstGeom>
          <a:ln>
            <a:solidFill>
              <a:schemeClr val="tx1"/>
            </a:solidFill>
          </a:ln>
        </p:spPr>
        <p:txBody>
          <a:bodyPr wrap="square">
            <a:spAutoFit/>
          </a:bodyPr>
          <a:lstStyle/>
          <a:p>
            <a:r>
              <a:rPr lang="en-US" dirty="0"/>
              <a:t>In this section, you will begin by estimating the value of subsistence hunting using the data you collected from the Fall (2016) report and the Arctic Council Website. You will also need to make some assumptions about what percentage of the rural and urban populations in the Arctic are indigenous. For this, you will use the same assumptions O’Garra used in her estimation, that </a:t>
            </a:r>
            <a:r>
              <a:rPr lang="en-US" b="1" dirty="0"/>
              <a:t>25% of the indigenous population lives in rural areas, and the other 75% lives in urban areas.  </a:t>
            </a:r>
          </a:p>
        </p:txBody>
      </p:sp>
      <p:sp>
        <p:nvSpPr>
          <p:cNvPr id="5" name="TextBox 4">
            <a:extLst>
              <a:ext uri="{FF2B5EF4-FFF2-40B4-BE49-F238E27FC236}">
                <a16:creationId xmlns:a16="http://schemas.microsoft.com/office/drawing/2014/main" id="{5A80D8D9-B7D6-DB4F-8B36-2E306665FAB0}"/>
              </a:ext>
            </a:extLst>
          </p:cNvPr>
          <p:cNvSpPr txBox="1"/>
          <p:nvPr/>
        </p:nvSpPr>
        <p:spPr>
          <a:xfrm>
            <a:off x="5724802" y="2884194"/>
            <a:ext cx="6383738" cy="3454792"/>
          </a:xfrm>
          <a:prstGeom prst="rect">
            <a:avLst/>
          </a:prstGeom>
          <a:noFill/>
        </p:spPr>
        <p:txBody>
          <a:bodyPr wrap="square" rtlCol="0">
            <a:spAutoFit/>
          </a:bodyPr>
          <a:lstStyle/>
          <a:p>
            <a:r>
              <a:rPr lang="en-US" dirty="0">
                <a:solidFill>
                  <a:srgbClr val="FF0000"/>
                </a:solidFill>
              </a:rPr>
              <a:t>2. Complete Column A in Table 3, calculating the population of indigenous people living in rural and urban areas. You can do this in Excel by entering the following formula “=C18*E10” then hitting ”Enter”. The cell C18 refers to the rural population percentage and E10 refers to the indigenous population data from Table 2. </a:t>
            </a:r>
          </a:p>
          <a:p>
            <a:endParaRPr lang="en-US" sz="1050" dirty="0">
              <a:solidFill>
                <a:srgbClr val="FF0000"/>
              </a:solidFill>
            </a:endParaRPr>
          </a:p>
          <a:p>
            <a:r>
              <a:rPr lang="en-US" dirty="0">
                <a:solidFill>
                  <a:srgbClr val="FF0000"/>
                </a:solidFill>
              </a:rPr>
              <a:t>3. Repeat Step 2 for the </a:t>
            </a:r>
            <a:r>
              <a:rPr lang="en-US" b="1" dirty="0">
                <a:solidFill>
                  <a:srgbClr val="FF0000"/>
                </a:solidFill>
              </a:rPr>
              <a:t>urban population, </a:t>
            </a:r>
            <a:r>
              <a:rPr lang="en-US" dirty="0">
                <a:solidFill>
                  <a:srgbClr val="FF0000"/>
                </a:solidFill>
              </a:rPr>
              <a:t>assuming that 75% of the Arctic indigenous population lives in urban areas. </a:t>
            </a:r>
          </a:p>
          <a:p>
            <a:endParaRPr lang="en-US" sz="1000" dirty="0">
              <a:solidFill>
                <a:srgbClr val="FF0000"/>
              </a:solidFill>
            </a:endParaRPr>
          </a:p>
          <a:p>
            <a:r>
              <a:rPr lang="en-US" dirty="0">
                <a:solidFill>
                  <a:srgbClr val="FF0000"/>
                </a:solidFill>
              </a:rPr>
              <a:t>4. Next, calculate the </a:t>
            </a:r>
            <a:r>
              <a:rPr lang="en-US" b="1" dirty="0">
                <a:solidFill>
                  <a:srgbClr val="FF0000"/>
                </a:solidFill>
              </a:rPr>
              <a:t>total pounds </a:t>
            </a:r>
            <a:r>
              <a:rPr lang="en-US" dirty="0">
                <a:solidFill>
                  <a:srgbClr val="FF0000"/>
                </a:solidFill>
              </a:rPr>
              <a:t>harvested by each population in Column B using the average per capita subsistence harvest data for rural and urban populations in Table 2 and the population data you just calculated in Column A.  </a:t>
            </a:r>
            <a:endParaRPr lang="en-US" sz="1000" dirty="0">
              <a:solidFill>
                <a:srgbClr val="FF0000"/>
              </a:solidFill>
            </a:endParaRPr>
          </a:p>
        </p:txBody>
      </p:sp>
      <p:sp>
        <p:nvSpPr>
          <p:cNvPr id="4" name="Slide Number Placeholder 3">
            <a:extLst>
              <a:ext uri="{FF2B5EF4-FFF2-40B4-BE49-F238E27FC236}">
                <a16:creationId xmlns:a16="http://schemas.microsoft.com/office/drawing/2014/main" id="{7B72253C-3FB0-044F-A148-B64EDFDC3204}"/>
              </a:ext>
            </a:extLst>
          </p:cNvPr>
          <p:cNvSpPr>
            <a:spLocks noGrp="1"/>
          </p:cNvSpPr>
          <p:nvPr>
            <p:ph type="sldNum" sz="quarter" idx="12"/>
          </p:nvPr>
        </p:nvSpPr>
        <p:spPr>
          <a:xfrm>
            <a:off x="9365340" y="6492874"/>
            <a:ext cx="2743200" cy="365125"/>
          </a:xfrm>
        </p:spPr>
        <p:txBody>
          <a:bodyPr/>
          <a:lstStyle/>
          <a:p>
            <a:fld id="{28DE8CCF-C11A-0949-8C31-4D223438836F}" type="slidenum">
              <a:rPr lang="en-US" smtClean="0"/>
              <a:t>14</a:t>
            </a:fld>
            <a:endParaRPr lang="en-US"/>
          </a:p>
        </p:txBody>
      </p:sp>
      <p:pic>
        <p:nvPicPr>
          <p:cNvPr id="7" name="Picture 6">
            <a:extLst>
              <a:ext uri="{FF2B5EF4-FFF2-40B4-BE49-F238E27FC236}">
                <a16:creationId xmlns:a16="http://schemas.microsoft.com/office/drawing/2014/main" id="{7D1A3766-3A4C-2640-9B95-9F65515D3655}"/>
              </a:ext>
            </a:extLst>
          </p:cNvPr>
          <p:cNvPicPr>
            <a:picLocks noChangeAspect="1"/>
          </p:cNvPicPr>
          <p:nvPr/>
        </p:nvPicPr>
        <p:blipFill>
          <a:blip r:embed="rId3"/>
          <a:stretch>
            <a:fillRect/>
          </a:stretch>
        </p:blipFill>
        <p:spPr>
          <a:xfrm>
            <a:off x="295219" y="2991723"/>
            <a:ext cx="5283200" cy="939800"/>
          </a:xfrm>
          <a:prstGeom prst="rect">
            <a:avLst/>
          </a:prstGeom>
        </p:spPr>
      </p:pic>
      <p:sp>
        <p:nvSpPr>
          <p:cNvPr id="8" name="TextBox 7">
            <a:extLst>
              <a:ext uri="{FF2B5EF4-FFF2-40B4-BE49-F238E27FC236}">
                <a16:creationId xmlns:a16="http://schemas.microsoft.com/office/drawing/2014/main" id="{036DEE11-9470-134B-923F-4EF860AE2ED8}"/>
              </a:ext>
            </a:extLst>
          </p:cNvPr>
          <p:cNvSpPr txBox="1"/>
          <p:nvPr/>
        </p:nvSpPr>
        <p:spPr>
          <a:xfrm>
            <a:off x="295219" y="4146419"/>
            <a:ext cx="5283200" cy="2215991"/>
          </a:xfrm>
          <a:prstGeom prst="rect">
            <a:avLst/>
          </a:prstGeom>
          <a:noFill/>
          <a:ln>
            <a:solidFill>
              <a:srgbClr val="002060"/>
            </a:solidFill>
          </a:ln>
        </p:spPr>
        <p:txBody>
          <a:bodyPr wrap="square" rtlCol="0">
            <a:spAutoFit/>
          </a:bodyPr>
          <a:lstStyle/>
          <a:p>
            <a:r>
              <a:rPr lang="en-US" b="1" dirty="0">
                <a:solidFill>
                  <a:srgbClr val="002060"/>
                </a:solidFill>
                <a:latin typeface="Calibri" panose="020F0502020204030204" pitchFamily="34" charset="0"/>
                <a:cs typeface="Calibri" panose="020F0502020204030204" pitchFamily="34" charset="0"/>
              </a:rPr>
              <a:t>Excel Tip:  </a:t>
            </a:r>
            <a:r>
              <a:rPr lang="en-US" dirty="0">
                <a:solidFill>
                  <a:srgbClr val="002060"/>
                </a:solidFill>
                <a:latin typeface="Calibri" panose="020F0502020204030204" pitchFamily="34" charset="0"/>
                <a:cs typeface="Calibri" panose="020F0502020204030204" pitchFamily="34" charset="0"/>
              </a:rPr>
              <a:t>When entering a formula in Excel after you type the “=“ sign, you can reference a cell by typing in the name of the cell (e.g. C18) or you can </a:t>
            </a:r>
            <a:r>
              <a:rPr lang="en-US" i="1" dirty="0">
                <a:solidFill>
                  <a:srgbClr val="002060"/>
                </a:solidFill>
                <a:latin typeface="Calibri" panose="020F0502020204030204" pitchFamily="34" charset="0"/>
                <a:cs typeface="Calibri" panose="020F0502020204030204" pitchFamily="34" charset="0"/>
              </a:rPr>
              <a:t>click</a:t>
            </a:r>
            <a:r>
              <a:rPr lang="en-US" dirty="0">
                <a:solidFill>
                  <a:srgbClr val="002060"/>
                </a:solidFill>
                <a:latin typeface="Calibri" panose="020F0502020204030204" pitchFamily="34" charset="0"/>
                <a:cs typeface="Calibri" panose="020F0502020204030204" pitchFamily="34" charset="0"/>
              </a:rPr>
              <a:t> on the cell you want to reference and it will appear in the formula. </a:t>
            </a:r>
          </a:p>
          <a:p>
            <a:endParaRPr lang="en-US" sz="1050" dirty="0">
              <a:solidFill>
                <a:srgbClr val="002060"/>
              </a:solidFill>
              <a:latin typeface="Calibri" panose="020F0502020204030204" pitchFamily="34" charset="0"/>
              <a:cs typeface="Calibri" panose="020F0502020204030204" pitchFamily="34" charset="0"/>
            </a:endParaRPr>
          </a:p>
          <a:p>
            <a:r>
              <a:rPr lang="en-US" dirty="0">
                <a:solidFill>
                  <a:srgbClr val="002060"/>
                </a:solidFill>
                <a:latin typeface="Calibri" panose="020F0502020204030204" pitchFamily="34" charset="0"/>
                <a:cs typeface="Calibri" panose="020F0502020204030204" pitchFamily="34" charset="0"/>
              </a:rPr>
              <a:t>To get out of formula mode in Excel, hit the “ESC” key in the upper left corner of your keyboard.</a:t>
            </a:r>
          </a:p>
        </p:txBody>
      </p:sp>
      <p:sp>
        <p:nvSpPr>
          <p:cNvPr id="6" name="TextBox 5">
            <a:extLst>
              <a:ext uri="{FF2B5EF4-FFF2-40B4-BE49-F238E27FC236}">
                <a16:creationId xmlns:a16="http://schemas.microsoft.com/office/drawing/2014/main" id="{9D202397-88AF-7A4A-9519-3A3165640FCB}"/>
              </a:ext>
            </a:extLst>
          </p:cNvPr>
          <p:cNvSpPr txBox="1"/>
          <p:nvPr/>
        </p:nvSpPr>
        <p:spPr>
          <a:xfrm>
            <a:off x="189340" y="2194935"/>
            <a:ext cx="11813320" cy="646331"/>
          </a:xfrm>
          <a:prstGeom prst="rect">
            <a:avLst/>
          </a:prstGeom>
          <a:noFill/>
        </p:spPr>
        <p:txBody>
          <a:bodyPr wrap="square" rtlCol="0">
            <a:spAutoFit/>
          </a:bodyPr>
          <a:lstStyle/>
          <a:p>
            <a:r>
              <a:rPr lang="en-US" dirty="0">
                <a:solidFill>
                  <a:srgbClr val="FF0000"/>
                </a:solidFill>
              </a:rPr>
              <a:t>1. To start, go to the next tab in the Excel spreadsheet labeled “Part 2. TEV Calculations”. Notice that Table 2 from the previous tab is replicated at the top of the spreadsheet and the values you entered and automatically filled in. </a:t>
            </a:r>
          </a:p>
        </p:txBody>
      </p:sp>
    </p:spTree>
    <p:extLst>
      <p:ext uri="{BB962C8B-B14F-4D97-AF65-F5344CB8AC3E}">
        <p14:creationId xmlns:p14="http://schemas.microsoft.com/office/powerpoint/2010/main" val="3399011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cs typeface="Calibri" panose="020F0502020204030204" pitchFamily="34" charset="0"/>
              </a:rPr>
              <a:t>Part 2: Estimating the Value of Subsistence Hunting </a:t>
            </a:r>
          </a:p>
        </p:txBody>
      </p:sp>
      <p:sp>
        <p:nvSpPr>
          <p:cNvPr id="9" name="Rectangle 8">
            <a:extLst>
              <a:ext uri="{FF2B5EF4-FFF2-40B4-BE49-F238E27FC236}">
                <a16:creationId xmlns:a16="http://schemas.microsoft.com/office/drawing/2014/main" id="{12F71135-A0CA-AF45-A796-06864A35AB70}"/>
              </a:ext>
            </a:extLst>
          </p:cNvPr>
          <p:cNvSpPr/>
          <p:nvPr/>
        </p:nvSpPr>
        <p:spPr>
          <a:xfrm>
            <a:off x="200816" y="850781"/>
            <a:ext cx="11790367" cy="1200329"/>
          </a:xfrm>
          <a:prstGeom prst="rect">
            <a:avLst/>
          </a:prstGeom>
          <a:ln>
            <a:solidFill>
              <a:schemeClr val="tx1"/>
            </a:solidFill>
          </a:ln>
        </p:spPr>
        <p:txBody>
          <a:bodyPr wrap="square">
            <a:spAutoFit/>
          </a:bodyPr>
          <a:lstStyle/>
          <a:p>
            <a:r>
              <a:rPr lang="en-US" dirty="0"/>
              <a:t>Hunting game is a valuable resource provided by the Arctic environment, however it also requires time and resources. Thus, the estimated value of subsistence hunting should be based on the </a:t>
            </a:r>
            <a:r>
              <a:rPr lang="en-US" b="1" dirty="0"/>
              <a:t>net benefit</a:t>
            </a:r>
            <a:r>
              <a:rPr lang="en-US" dirty="0"/>
              <a:t>, which factors in the </a:t>
            </a:r>
            <a:r>
              <a:rPr lang="en-US" i="1" dirty="0"/>
              <a:t>costs</a:t>
            </a:r>
            <a:r>
              <a:rPr lang="en-US" dirty="0"/>
              <a:t> of hunting and fishing for subsistence food. Again, you will use the same assumption as O’Garra – </a:t>
            </a:r>
            <a:r>
              <a:rPr lang="en-US" b="1" dirty="0"/>
              <a:t>that the cost of gathering food is 20% of the total value of the food</a:t>
            </a:r>
            <a:r>
              <a:rPr lang="en-US" dirty="0"/>
              <a:t> </a:t>
            </a:r>
            <a:r>
              <a:rPr lang="en-US" b="1" dirty="0"/>
              <a:t>(based on replacement costs).</a:t>
            </a:r>
            <a:r>
              <a:rPr lang="en-US" dirty="0"/>
              <a:t> </a:t>
            </a:r>
          </a:p>
        </p:txBody>
      </p:sp>
      <p:sp>
        <p:nvSpPr>
          <p:cNvPr id="18" name="Rectangle 17">
            <a:extLst>
              <a:ext uri="{FF2B5EF4-FFF2-40B4-BE49-F238E27FC236}">
                <a16:creationId xmlns:a16="http://schemas.microsoft.com/office/drawing/2014/main" id="{B354D543-2CE7-844D-821D-B21C86479D29}"/>
              </a:ext>
            </a:extLst>
          </p:cNvPr>
          <p:cNvSpPr/>
          <p:nvPr/>
        </p:nvSpPr>
        <p:spPr>
          <a:xfrm>
            <a:off x="5446644" y="2160604"/>
            <a:ext cx="6639339" cy="4308872"/>
          </a:xfrm>
          <a:prstGeom prst="rect">
            <a:avLst/>
          </a:prstGeom>
        </p:spPr>
        <p:txBody>
          <a:bodyPr wrap="square">
            <a:spAutoFit/>
          </a:bodyPr>
          <a:lstStyle/>
          <a:p>
            <a:r>
              <a:rPr lang="en-US" dirty="0">
                <a:solidFill>
                  <a:srgbClr val="FF0000"/>
                </a:solidFill>
              </a:rPr>
              <a:t>1. Calculate the </a:t>
            </a:r>
            <a:r>
              <a:rPr lang="en-US" b="1" dirty="0">
                <a:solidFill>
                  <a:srgbClr val="FF0000"/>
                </a:solidFill>
              </a:rPr>
              <a:t>Total Benefit </a:t>
            </a:r>
            <a:r>
              <a:rPr lang="en-US" dirty="0">
                <a:solidFill>
                  <a:srgbClr val="FF0000"/>
                </a:solidFill>
              </a:rPr>
              <a:t>of subsistence hunting in Column C in Table 3 for rural and urban populations using the </a:t>
            </a:r>
            <a:r>
              <a:rPr lang="en-US" b="1" i="1" dirty="0">
                <a:solidFill>
                  <a:srgbClr val="FF0000"/>
                </a:solidFill>
              </a:rPr>
              <a:t>average</a:t>
            </a:r>
            <a:r>
              <a:rPr lang="en-US" i="1" dirty="0">
                <a:solidFill>
                  <a:srgbClr val="FF0000"/>
                </a:solidFill>
              </a:rPr>
              <a:t> </a:t>
            </a:r>
            <a:r>
              <a:rPr lang="en-US" dirty="0">
                <a:solidFill>
                  <a:srgbClr val="FF0000"/>
                </a:solidFill>
              </a:rPr>
              <a:t>replacement cost per pound (from Table 2) and the total number of pounds harvested from each population (column B). </a:t>
            </a:r>
          </a:p>
          <a:p>
            <a:endParaRPr lang="en-US" sz="1000" dirty="0">
              <a:solidFill>
                <a:srgbClr val="FF0000"/>
              </a:solidFill>
              <a:latin typeface="Calibri" panose="020F0502020204030204" pitchFamily="34" charset="0"/>
              <a:ea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2. Next, fill in column D by calculating the estimated </a:t>
            </a:r>
            <a:r>
              <a:rPr lang="en-US" b="1" dirty="0">
                <a:solidFill>
                  <a:srgbClr val="FF0000"/>
                </a:solidFill>
                <a:latin typeface="Calibri" panose="020F0502020204030204" pitchFamily="34" charset="0"/>
                <a:ea typeface="Calibri" panose="020F0502020204030204" pitchFamily="34" charset="0"/>
                <a:cs typeface="Calibri" panose="020F0502020204030204" pitchFamily="34" charset="0"/>
              </a:rPr>
              <a:t>Total Cost </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of harvesting based on the assumption </a:t>
            </a:r>
            <a:r>
              <a:rPr lang="en-US" dirty="0">
                <a:solidFill>
                  <a:srgbClr val="FF0000"/>
                </a:solidFill>
                <a:latin typeface="Calibri" panose="020F0502020204030204" pitchFamily="34" charset="0"/>
                <a:cs typeface="Calibri" panose="020F0502020204030204" pitchFamily="34" charset="0"/>
              </a:rPr>
              <a:t>that the cost of gathering food is 20% of the total value of the food based on replacement costs. </a:t>
            </a:r>
            <a:endParaRPr lang="en-US" dirty="0">
              <a:solidFill>
                <a:srgbClr val="FF0000"/>
              </a:solidFill>
              <a:latin typeface="Calibri" panose="020F0502020204030204" pitchFamily="34" charset="0"/>
              <a:ea typeface="Calibri" panose="020F0502020204030204" pitchFamily="34" charset="0"/>
              <a:cs typeface="Calibri" panose="020F0502020204030204" pitchFamily="34" charset="0"/>
            </a:endParaRPr>
          </a:p>
          <a:p>
            <a:endParaRPr lang="en-US" sz="1000" dirty="0">
              <a:solidFill>
                <a:srgbClr val="FF0000"/>
              </a:solidFill>
              <a:latin typeface="Calibri" panose="020F0502020204030204" pitchFamily="34" charset="0"/>
              <a:ea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3. Calculate the </a:t>
            </a:r>
            <a:r>
              <a:rPr lang="en-US" b="1" dirty="0">
                <a:solidFill>
                  <a:srgbClr val="FF0000"/>
                </a:solidFill>
                <a:latin typeface="Calibri" panose="020F0502020204030204" pitchFamily="34" charset="0"/>
                <a:ea typeface="Calibri" panose="020F0502020204030204" pitchFamily="34" charset="0"/>
                <a:cs typeface="Calibri" panose="020F0502020204030204" pitchFamily="34" charset="0"/>
              </a:rPr>
              <a:t>Net Benefit </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in Column E (Total Benefit – Total Cost) for each population type. </a:t>
            </a:r>
          </a:p>
          <a:p>
            <a:endParaRPr lang="en-US" sz="10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4. To make the numbers more manageable, convert the Net-Benefit value in Column E to millions </a:t>
            </a:r>
            <a:r>
              <a:rPr lang="en-US" dirty="0">
                <a:solidFill>
                  <a:srgbClr val="FF0000"/>
                </a:solidFill>
                <a:latin typeface="Calibri" panose="020F0502020204030204" pitchFamily="34" charset="0"/>
                <a:cs typeface="Calibri" panose="020F0502020204030204" pitchFamily="34" charset="0"/>
                <a:sym typeface="Wingdings" pitchFamily="2" charset="2"/>
              </a:rPr>
              <a:t> “=(F18-G18)/1000000”</a:t>
            </a:r>
            <a:endParaRPr lang="en-US" dirty="0">
              <a:latin typeface="Calibri" panose="020F0502020204030204" pitchFamily="34" charset="0"/>
              <a:cs typeface="Calibri" panose="020F0502020204030204" pitchFamily="34" charset="0"/>
            </a:endParaRPr>
          </a:p>
          <a:p>
            <a:endParaRPr lang="en-US" sz="10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5. Finally, take the sum of column E to get the total economic value of subsistence harvesting in millions. </a:t>
            </a:r>
          </a:p>
        </p:txBody>
      </p:sp>
      <p:sp>
        <p:nvSpPr>
          <p:cNvPr id="7" name="TextBox 6">
            <a:extLst>
              <a:ext uri="{FF2B5EF4-FFF2-40B4-BE49-F238E27FC236}">
                <a16:creationId xmlns:a16="http://schemas.microsoft.com/office/drawing/2014/main" id="{F98DABED-79C6-A845-89E9-6D028C922280}"/>
              </a:ext>
            </a:extLst>
          </p:cNvPr>
          <p:cNvSpPr txBox="1"/>
          <p:nvPr/>
        </p:nvSpPr>
        <p:spPr>
          <a:xfrm>
            <a:off x="194956" y="4529891"/>
            <a:ext cx="5011586" cy="1477328"/>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latin typeface="Calibri" panose="020F0502020204030204" pitchFamily="34" charset="0"/>
                <a:cs typeface="Calibri" panose="020F0502020204030204" pitchFamily="34" charset="0"/>
              </a:rPr>
              <a:t>Pause for Analysis: </a:t>
            </a:r>
            <a:r>
              <a:rPr lang="en-US" dirty="0">
                <a:latin typeface="Calibri" panose="020F0502020204030204" pitchFamily="34" charset="0"/>
                <a:cs typeface="Calibri" panose="020F0502020204030204" pitchFamily="34" charset="0"/>
              </a:rPr>
              <a:t>O’Garra assumes that the cost of harvesting is 20% of the total value of the harvest. What do you think are some examples of the types of costs that are accounted for in this 20%? </a:t>
            </a:r>
          </a:p>
        </p:txBody>
      </p:sp>
      <p:sp>
        <p:nvSpPr>
          <p:cNvPr id="4" name="Slide Number Placeholder 3">
            <a:extLst>
              <a:ext uri="{FF2B5EF4-FFF2-40B4-BE49-F238E27FC236}">
                <a16:creationId xmlns:a16="http://schemas.microsoft.com/office/drawing/2014/main" id="{142D313C-1324-5844-BDBD-39356D0D3BF5}"/>
              </a:ext>
            </a:extLst>
          </p:cNvPr>
          <p:cNvSpPr>
            <a:spLocks noGrp="1"/>
          </p:cNvSpPr>
          <p:nvPr>
            <p:ph type="sldNum" sz="quarter" idx="12"/>
          </p:nvPr>
        </p:nvSpPr>
        <p:spPr>
          <a:xfrm>
            <a:off x="9448800" y="6490844"/>
            <a:ext cx="2743200" cy="365125"/>
          </a:xfrm>
        </p:spPr>
        <p:txBody>
          <a:bodyPr/>
          <a:lstStyle/>
          <a:p>
            <a:fld id="{28DE8CCF-C11A-0949-8C31-4D223438836F}" type="slidenum">
              <a:rPr lang="en-US" smtClean="0"/>
              <a:t>15</a:t>
            </a:fld>
            <a:endParaRPr lang="en-US" dirty="0"/>
          </a:p>
        </p:txBody>
      </p:sp>
      <p:pic>
        <p:nvPicPr>
          <p:cNvPr id="6" name="Picture 5">
            <a:extLst>
              <a:ext uri="{FF2B5EF4-FFF2-40B4-BE49-F238E27FC236}">
                <a16:creationId xmlns:a16="http://schemas.microsoft.com/office/drawing/2014/main" id="{19651AFD-D9C9-3E42-B195-2BE0D32C3BA7}"/>
              </a:ext>
            </a:extLst>
          </p:cNvPr>
          <p:cNvPicPr>
            <a:picLocks noChangeAspect="1"/>
          </p:cNvPicPr>
          <p:nvPr/>
        </p:nvPicPr>
        <p:blipFill>
          <a:blip r:embed="rId2"/>
          <a:stretch>
            <a:fillRect/>
          </a:stretch>
        </p:blipFill>
        <p:spPr>
          <a:xfrm>
            <a:off x="200815" y="2880445"/>
            <a:ext cx="5105400" cy="1333500"/>
          </a:xfrm>
          <a:prstGeom prst="rect">
            <a:avLst/>
          </a:prstGeom>
        </p:spPr>
      </p:pic>
      <p:pic>
        <p:nvPicPr>
          <p:cNvPr id="8" name="Picture 7">
            <a:extLst>
              <a:ext uri="{FF2B5EF4-FFF2-40B4-BE49-F238E27FC236}">
                <a16:creationId xmlns:a16="http://schemas.microsoft.com/office/drawing/2014/main" id="{201A4C57-899B-CB48-9CE0-A11E8FE8BEBB}"/>
              </a:ext>
            </a:extLst>
          </p:cNvPr>
          <p:cNvPicPr>
            <a:picLocks noChangeAspect="1"/>
          </p:cNvPicPr>
          <p:nvPr/>
        </p:nvPicPr>
        <p:blipFill>
          <a:blip r:embed="rId3"/>
          <a:stretch>
            <a:fillRect/>
          </a:stretch>
        </p:blipFill>
        <p:spPr>
          <a:xfrm>
            <a:off x="194956" y="2539824"/>
            <a:ext cx="5117117" cy="311176"/>
          </a:xfrm>
          <a:prstGeom prst="rect">
            <a:avLst/>
          </a:prstGeom>
        </p:spPr>
      </p:pic>
    </p:spTree>
    <p:extLst>
      <p:ext uri="{BB962C8B-B14F-4D97-AF65-F5344CB8AC3E}">
        <p14:creationId xmlns:p14="http://schemas.microsoft.com/office/powerpoint/2010/main" val="1935396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Autofit/>
          </a:bodyPr>
          <a:lstStyle/>
          <a:p>
            <a:r>
              <a:rPr lang="en-US" sz="3200" b="1" dirty="0">
                <a:solidFill>
                  <a:schemeClr val="bg1"/>
                </a:solidFill>
                <a:cs typeface="Calibri" panose="020F0502020204030204" pitchFamily="34" charset="0"/>
              </a:rPr>
              <a:t>Part 2: Existence values for Polar Bears and Beluga Whales</a:t>
            </a:r>
            <a:endParaRPr lang="en-US" sz="2400" b="1" dirty="0">
              <a:solidFill>
                <a:schemeClr val="bg1"/>
              </a:solidFill>
              <a:cs typeface="Calibri" panose="020F0502020204030204" pitchFamily="34" charset="0"/>
            </a:endParaRPr>
          </a:p>
        </p:txBody>
      </p:sp>
      <p:sp>
        <p:nvSpPr>
          <p:cNvPr id="9" name="Rectangle 8">
            <a:extLst>
              <a:ext uri="{FF2B5EF4-FFF2-40B4-BE49-F238E27FC236}">
                <a16:creationId xmlns:a16="http://schemas.microsoft.com/office/drawing/2014/main" id="{12F71135-A0CA-AF45-A796-06864A35AB70}"/>
              </a:ext>
            </a:extLst>
          </p:cNvPr>
          <p:cNvSpPr/>
          <p:nvPr/>
        </p:nvSpPr>
        <p:spPr>
          <a:xfrm>
            <a:off x="155572" y="822224"/>
            <a:ext cx="11835611" cy="1200329"/>
          </a:xfrm>
          <a:prstGeom prst="rect">
            <a:avLst/>
          </a:prstGeom>
          <a:ln>
            <a:solidFill>
              <a:schemeClr val="tx1"/>
            </a:solidFill>
          </a:ln>
        </p:spPr>
        <p:txBody>
          <a:bodyPr wrap="square">
            <a:spAutoFit/>
          </a:bodyPr>
          <a:lstStyle/>
          <a:p>
            <a:r>
              <a:rPr lang="en-US" dirty="0"/>
              <a:t>Next, you will estimate existence values for polar bears and beluga whales using the information from the </a:t>
            </a:r>
            <a:r>
              <a:rPr lang="en-US" dirty="0" err="1"/>
              <a:t>Olar</a:t>
            </a:r>
            <a:r>
              <a:rPr lang="en-US" dirty="0"/>
              <a:t> et al. (2011) and Boxall et al. (2012) papers in Tables 5 and 6 respectively. The papers report the values by household WTP. To extrapolate this to the whole Arctic you will use population data based on countries within the Arctic, which is the same data used by O’Garra presented in Table 4.</a:t>
            </a:r>
          </a:p>
        </p:txBody>
      </p:sp>
      <p:pic>
        <p:nvPicPr>
          <p:cNvPr id="19" name="Picture 18">
            <a:extLst>
              <a:ext uri="{FF2B5EF4-FFF2-40B4-BE49-F238E27FC236}">
                <a16:creationId xmlns:a16="http://schemas.microsoft.com/office/drawing/2014/main" id="{C74F640D-BA81-7046-8FD4-4A6942EE7890}"/>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65745" y="4910522"/>
            <a:ext cx="5792144" cy="818895"/>
          </a:xfrm>
          <a:prstGeom prst="rect">
            <a:avLst/>
          </a:prstGeom>
          <a:noFill/>
          <a:ln>
            <a:noFill/>
          </a:ln>
        </p:spPr>
      </p:pic>
      <p:sp>
        <p:nvSpPr>
          <p:cNvPr id="22" name="Rectangle 21">
            <a:extLst>
              <a:ext uri="{FF2B5EF4-FFF2-40B4-BE49-F238E27FC236}">
                <a16:creationId xmlns:a16="http://schemas.microsoft.com/office/drawing/2014/main" id="{0B721C9E-42CF-0C4F-8AE4-DB111CA4A227}"/>
              </a:ext>
            </a:extLst>
          </p:cNvPr>
          <p:cNvSpPr/>
          <p:nvPr/>
        </p:nvSpPr>
        <p:spPr>
          <a:xfrm>
            <a:off x="6037401" y="4481582"/>
            <a:ext cx="6033294" cy="2062103"/>
          </a:xfrm>
          <a:prstGeom prst="rect">
            <a:avLst/>
          </a:prstGeom>
        </p:spPr>
        <p:txBody>
          <a:bodyPr wrap="square">
            <a:spAutoFit/>
          </a:bodyPr>
          <a:lstStyle/>
          <a:p>
            <a:pPr marL="228600" indent="-228600">
              <a:buAutoNum type="arabicPeriod"/>
            </a:pPr>
            <a:endParaRPr lang="en-US" sz="10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3. Fill in the rest of Table 5 – to calculate the ‘Total Value’ in millions (M), use the information from Table 4 for </a:t>
            </a:r>
            <a:r>
              <a:rPr lang="en-US" b="1" dirty="0">
                <a:solidFill>
                  <a:srgbClr val="FF0000"/>
                </a:solidFill>
                <a:latin typeface="Calibri" panose="020F0502020204030204" pitchFamily="34" charset="0"/>
                <a:cs typeface="Calibri" panose="020F0502020204030204" pitchFamily="34" charset="0"/>
              </a:rPr>
              <a:t>Canadian households only.</a:t>
            </a:r>
          </a:p>
          <a:p>
            <a:endParaRPr lang="en-US" sz="1000" dirty="0">
              <a:solidFill>
                <a:srgbClr val="FF0000"/>
              </a:solidFill>
              <a:latin typeface="Calibri" panose="020F0502020204030204" pitchFamily="34" charset="0"/>
              <a:cs typeface="Calibri" panose="020F0502020204030204" pitchFamily="34" charset="0"/>
            </a:endParaRPr>
          </a:p>
          <a:p>
            <a:r>
              <a:rPr lang="en-US" dirty="0">
                <a:solidFill>
                  <a:srgbClr val="FF0000"/>
                </a:solidFill>
              </a:rPr>
              <a:t>4. Using the same assumption, now complete Table 6 for the existence value of Beluga Whales based on the </a:t>
            </a:r>
            <a:r>
              <a:rPr lang="en-US" b="1" dirty="0">
                <a:solidFill>
                  <a:srgbClr val="FF0000"/>
                </a:solidFill>
              </a:rPr>
              <a:t>TOTAL </a:t>
            </a:r>
            <a:r>
              <a:rPr lang="en-US" dirty="0">
                <a:solidFill>
                  <a:srgbClr val="FF0000"/>
                </a:solidFill>
              </a:rPr>
              <a:t>population of the Arctic from Table 4 using  the </a:t>
            </a:r>
            <a:r>
              <a:rPr lang="en-US" b="1" dirty="0">
                <a:solidFill>
                  <a:srgbClr val="FF0000"/>
                </a:solidFill>
              </a:rPr>
              <a:t>average</a:t>
            </a:r>
            <a:r>
              <a:rPr lang="en-US" dirty="0">
                <a:solidFill>
                  <a:srgbClr val="FF0000"/>
                </a:solidFill>
              </a:rPr>
              <a:t> WTP. </a:t>
            </a:r>
            <a:endParaRPr lang="en-US" dirty="0">
              <a:solidFill>
                <a:srgbClr val="FF0000"/>
              </a:solidFill>
              <a:latin typeface="Calibri" panose="020F0502020204030204" pitchFamily="34" charset="0"/>
              <a:cs typeface="Calibri" panose="020F0502020204030204" pitchFamily="34" charset="0"/>
            </a:endParaRPr>
          </a:p>
        </p:txBody>
      </p:sp>
      <p:pic>
        <p:nvPicPr>
          <p:cNvPr id="31" name="Picture 30">
            <a:extLst>
              <a:ext uri="{FF2B5EF4-FFF2-40B4-BE49-F238E27FC236}">
                <a16:creationId xmlns:a16="http://schemas.microsoft.com/office/drawing/2014/main" id="{6B65A1B9-AA67-2041-A087-6993034BE238}"/>
              </a:ext>
            </a:extLst>
          </p:cNvPr>
          <p:cNvPicPr>
            <a:picLocks noChangeAspect="1"/>
          </p:cNvPicPr>
          <p:nvPr/>
        </p:nvPicPr>
        <p:blipFill>
          <a:blip r:embed="rId4"/>
          <a:stretch>
            <a:fillRect/>
          </a:stretch>
        </p:blipFill>
        <p:spPr>
          <a:xfrm>
            <a:off x="129068" y="5778426"/>
            <a:ext cx="5802316" cy="753682"/>
          </a:xfrm>
          <a:prstGeom prst="rect">
            <a:avLst/>
          </a:prstGeom>
        </p:spPr>
      </p:pic>
      <p:sp>
        <p:nvSpPr>
          <p:cNvPr id="3" name="Slide Number Placeholder 2">
            <a:extLst>
              <a:ext uri="{FF2B5EF4-FFF2-40B4-BE49-F238E27FC236}">
                <a16:creationId xmlns:a16="http://schemas.microsoft.com/office/drawing/2014/main" id="{F366C8A4-7C7D-9147-B3D8-1C33540AE731}"/>
              </a:ext>
            </a:extLst>
          </p:cNvPr>
          <p:cNvSpPr>
            <a:spLocks noGrp="1"/>
          </p:cNvSpPr>
          <p:nvPr>
            <p:ph type="sldNum" sz="quarter" idx="12"/>
          </p:nvPr>
        </p:nvSpPr>
        <p:spPr>
          <a:xfrm>
            <a:off x="9448800" y="6479263"/>
            <a:ext cx="2743200" cy="365125"/>
          </a:xfrm>
        </p:spPr>
        <p:txBody>
          <a:bodyPr/>
          <a:lstStyle/>
          <a:p>
            <a:fld id="{28DE8CCF-C11A-0949-8C31-4D223438836F}" type="slidenum">
              <a:rPr lang="en-US" smtClean="0"/>
              <a:t>16</a:t>
            </a:fld>
            <a:endParaRPr lang="en-US" dirty="0"/>
          </a:p>
        </p:txBody>
      </p:sp>
      <p:sp>
        <p:nvSpPr>
          <p:cNvPr id="15" name="Rectangle 14">
            <a:extLst>
              <a:ext uri="{FF2B5EF4-FFF2-40B4-BE49-F238E27FC236}">
                <a16:creationId xmlns:a16="http://schemas.microsoft.com/office/drawing/2014/main" id="{829D6762-A211-EF42-B8A3-CBBF8E1B3AB8}"/>
              </a:ext>
            </a:extLst>
          </p:cNvPr>
          <p:cNvSpPr/>
          <p:nvPr/>
        </p:nvSpPr>
        <p:spPr>
          <a:xfrm>
            <a:off x="4146364" y="2098881"/>
            <a:ext cx="7937584" cy="2462213"/>
          </a:xfrm>
          <a:prstGeom prst="rect">
            <a:avLst/>
          </a:prstGeom>
          <a:ln>
            <a:noFill/>
          </a:ln>
        </p:spPr>
        <p:txBody>
          <a:bodyPr wrap="square">
            <a:spAutoFit/>
          </a:bodyPr>
          <a:lstStyle/>
          <a:p>
            <a:r>
              <a:rPr lang="en-US" dirty="0">
                <a:solidFill>
                  <a:srgbClr val="FF0000"/>
                </a:solidFill>
              </a:rPr>
              <a:t>1. To find the total population in the Arctic, sum the population column by highlighting the column values, then go to the Formulas tab and click the Summation symbol in the top tool bar.</a:t>
            </a:r>
          </a:p>
          <a:p>
            <a:endParaRPr lang="en-US" sz="1000" dirty="0">
              <a:solidFill>
                <a:srgbClr val="FF0000"/>
              </a:solidFill>
            </a:endParaRPr>
          </a:p>
          <a:p>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2. The next step is to estimate the </a:t>
            </a:r>
            <a:r>
              <a:rPr lang="en-US" b="1" dirty="0">
                <a:solidFill>
                  <a:srgbClr val="FF0000"/>
                </a:solidFill>
                <a:latin typeface="Calibri" panose="020F0502020204030204" pitchFamily="34" charset="0"/>
                <a:ea typeface="Calibri" panose="020F0502020204030204" pitchFamily="34" charset="0"/>
                <a:cs typeface="Calibri" panose="020F0502020204030204" pitchFamily="34" charset="0"/>
              </a:rPr>
              <a:t>Total Value </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of polar bears.</a:t>
            </a:r>
            <a:r>
              <a:rPr lang="en-US" b="1" dirty="0">
                <a:solidFill>
                  <a:srgbClr val="FF0000"/>
                </a:solidFill>
                <a:latin typeface="Calibri" panose="020F0502020204030204" pitchFamily="34" charset="0"/>
                <a:ea typeface="Calibri" panose="020F0502020204030204" pitchFamily="34" charset="0"/>
                <a:cs typeface="Calibri" panose="020F0502020204030204" pitchFamily="34" charset="0"/>
              </a:rPr>
              <a:t> </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Since the original data is on a </a:t>
            </a:r>
            <a:r>
              <a:rPr lang="en-US" b="1" dirty="0">
                <a:solidFill>
                  <a:srgbClr val="FF0000"/>
                </a:solidFill>
                <a:latin typeface="Calibri" panose="020F0502020204030204" pitchFamily="34" charset="0"/>
                <a:ea typeface="Calibri" panose="020F0502020204030204" pitchFamily="34" charset="0"/>
                <a:cs typeface="Calibri" panose="020F0502020204030204" pitchFamily="34" charset="0"/>
              </a:rPr>
              <a:t>per household </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basis, to get an estimate for the entire population, you first must estimate the </a:t>
            </a:r>
            <a:r>
              <a:rPr lang="en-US" b="1" dirty="0">
                <a:solidFill>
                  <a:srgbClr val="FF0000"/>
                </a:solidFill>
                <a:latin typeface="Calibri" panose="020F0502020204030204" pitchFamily="34" charset="0"/>
                <a:ea typeface="Calibri" panose="020F0502020204030204" pitchFamily="34" charset="0"/>
                <a:cs typeface="Calibri" panose="020F0502020204030204" pitchFamily="34" charset="0"/>
              </a:rPr>
              <a:t>per capita </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value based on the number of people in each household. </a:t>
            </a:r>
            <a:r>
              <a:rPr lang="en-US" b="1" dirty="0">
                <a:solidFill>
                  <a:srgbClr val="FF0000"/>
                </a:solidFill>
                <a:latin typeface="Calibri" panose="020F0502020204030204" pitchFamily="34" charset="0"/>
                <a:ea typeface="Calibri" panose="020F0502020204030204" pitchFamily="34" charset="0"/>
                <a:cs typeface="Calibri" panose="020F0502020204030204" pitchFamily="34" charset="0"/>
              </a:rPr>
              <a:t>O’Garra assumed that each household has 1.5 people. </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Use this assumption to calculate the per capita value in Table 5. </a:t>
            </a:r>
            <a:endParaRPr lang="en-US" sz="1000" dirty="0">
              <a:solidFill>
                <a:srgbClr val="FF0000"/>
              </a:solidFill>
            </a:endParaRPr>
          </a:p>
        </p:txBody>
      </p:sp>
      <p:pic>
        <p:nvPicPr>
          <p:cNvPr id="6" name="Picture 5">
            <a:extLst>
              <a:ext uri="{FF2B5EF4-FFF2-40B4-BE49-F238E27FC236}">
                <a16:creationId xmlns:a16="http://schemas.microsoft.com/office/drawing/2014/main" id="{8084613A-9CFE-204E-BA8C-49F17A7B459B}"/>
              </a:ext>
            </a:extLst>
          </p:cNvPr>
          <p:cNvPicPr>
            <a:picLocks noChangeAspect="1"/>
          </p:cNvPicPr>
          <p:nvPr/>
        </p:nvPicPr>
        <p:blipFill>
          <a:blip r:embed="rId5"/>
          <a:stretch>
            <a:fillRect/>
          </a:stretch>
        </p:blipFill>
        <p:spPr>
          <a:xfrm>
            <a:off x="178995" y="2098881"/>
            <a:ext cx="3796749" cy="836807"/>
          </a:xfrm>
          <a:prstGeom prst="rect">
            <a:avLst/>
          </a:prstGeom>
        </p:spPr>
      </p:pic>
      <p:cxnSp>
        <p:nvCxnSpPr>
          <p:cNvPr id="5" name="Straight Arrow Connector 4">
            <a:extLst>
              <a:ext uri="{FF2B5EF4-FFF2-40B4-BE49-F238E27FC236}">
                <a16:creationId xmlns:a16="http://schemas.microsoft.com/office/drawing/2014/main" id="{B288A7FC-AADA-4541-B401-3F12C8E99936}"/>
              </a:ext>
            </a:extLst>
          </p:cNvPr>
          <p:cNvCxnSpPr>
            <a:cxnSpLocks/>
          </p:cNvCxnSpPr>
          <p:nvPr/>
        </p:nvCxnSpPr>
        <p:spPr>
          <a:xfrm flipH="1" flipV="1">
            <a:off x="917302" y="2593164"/>
            <a:ext cx="3109793" cy="2296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732A5865-8994-404A-BF2E-B29D49680E0B}"/>
              </a:ext>
            </a:extLst>
          </p:cNvPr>
          <p:cNvPicPr>
            <a:picLocks noChangeAspect="1"/>
          </p:cNvPicPr>
          <p:nvPr/>
        </p:nvPicPr>
        <p:blipFill>
          <a:blip r:embed="rId6"/>
          <a:stretch>
            <a:fillRect/>
          </a:stretch>
        </p:blipFill>
        <p:spPr>
          <a:xfrm>
            <a:off x="178995" y="2935688"/>
            <a:ext cx="3848100" cy="1917700"/>
          </a:xfrm>
          <a:prstGeom prst="rect">
            <a:avLst/>
          </a:prstGeom>
        </p:spPr>
      </p:pic>
    </p:spTree>
    <p:extLst>
      <p:ext uri="{BB962C8B-B14F-4D97-AF65-F5344CB8AC3E}">
        <p14:creationId xmlns:p14="http://schemas.microsoft.com/office/powerpoint/2010/main" val="32516622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Autofit/>
          </a:bodyPr>
          <a:lstStyle/>
          <a:p>
            <a:r>
              <a:rPr lang="en-US" sz="3200" b="1" dirty="0">
                <a:solidFill>
                  <a:schemeClr val="bg1"/>
                </a:solidFill>
                <a:cs typeface="Calibri" panose="020F0502020204030204" pitchFamily="34" charset="0"/>
              </a:rPr>
              <a:t>Part 2: Value of Climate Regulation Services </a:t>
            </a:r>
            <a:endParaRPr lang="en-US" sz="2400" b="1" dirty="0">
              <a:solidFill>
                <a:schemeClr val="bg1"/>
              </a:solidFill>
              <a:cs typeface="Calibri" panose="020F0502020204030204" pitchFamily="34" charset="0"/>
            </a:endParaRPr>
          </a:p>
        </p:txBody>
      </p:sp>
      <p:sp>
        <p:nvSpPr>
          <p:cNvPr id="9" name="Rectangle 8">
            <a:extLst>
              <a:ext uri="{FF2B5EF4-FFF2-40B4-BE49-F238E27FC236}">
                <a16:creationId xmlns:a16="http://schemas.microsoft.com/office/drawing/2014/main" id="{12F71135-A0CA-AF45-A796-06864A35AB70}"/>
              </a:ext>
            </a:extLst>
          </p:cNvPr>
          <p:cNvSpPr/>
          <p:nvPr/>
        </p:nvSpPr>
        <p:spPr>
          <a:xfrm>
            <a:off x="353306" y="947148"/>
            <a:ext cx="11328466" cy="923330"/>
          </a:xfrm>
          <a:prstGeom prst="rect">
            <a:avLst/>
          </a:prstGeom>
          <a:ln>
            <a:solidFill>
              <a:schemeClr val="tx1"/>
            </a:solidFill>
          </a:ln>
        </p:spPr>
        <p:txBody>
          <a:bodyPr wrap="square">
            <a:spAutoFit/>
          </a:bodyPr>
          <a:lstStyle/>
          <a:p>
            <a:r>
              <a:rPr lang="en-US" dirty="0"/>
              <a:t> The last step in this section is to get an estimate for the </a:t>
            </a:r>
            <a:r>
              <a:rPr lang="en-US" i="1" dirty="0"/>
              <a:t>average</a:t>
            </a:r>
            <a:r>
              <a:rPr lang="en-US" dirty="0"/>
              <a:t> value of climate regulation services to include in the total estimate. In the next section you will take all these values and adjust for inflation and convert the Canadian dollars to U.S. currency to get the final estimated annual value.  </a:t>
            </a:r>
          </a:p>
        </p:txBody>
      </p:sp>
      <p:sp>
        <p:nvSpPr>
          <p:cNvPr id="6" name="Rectangle 5">
            <a:extLst>
              <a:ext uri="{FF2B5EF4-FFF2-40B4-BE49-F238E27FC236}">
                <a16:creationId xmlns:a16="http://schemas.microsoft.com/office/drawing/2014/main" id="{AF126735-BE2D-1B45-B9FA-FB2F2C8D5B8C}"/>
              </a:ext>
            </a:extLst>
          </p:cNvPr>
          <p:cNvSpPr/>
          <p:nvPr/>
        </p:nvSpPr>
        <p:spPr>
          <a:xfrm>
            <a:off x="6225208" y="2109220"/>
            <a:ext cx="5128592" cy="1027461"/>
          </a:xfrm>
          <a:prstGeom prst="rect">
            <a:avLst/>
          </a:prstGeom>
        </p:spPr>
        <p:txBody>
          <a:bodyPr wrap="square">
            <a:spAutoFit/>
          </a:bodyPr>
          <a:lstStyle/>
          <a:p>
            <a:pPr>
              <a:lnSpc>
                <a:spcPct val="115000"/>
              </a:lnSpc>
            </a:pPr>
            <a:r>
              <a:rPr lang="en-US" dirty="0">
                <a:solidFill>
                  <a:srgbClr val="FF0000"/>
                </a:solidFill>
                <a:latin typeface="Arial" panose="020B0604020202020204" pitchFamily="34" charset="0"/>
                <a:ea typeface="Calibri" panose="020F0502020204030204" pitchFamily="34" charset="0"/>
                <a:cs typeface="Arial" panose="020B0604020202020204" pitchFamily="34" charset="0"/>
              </a:rPr>
              <a:t>1. Fill out Table 7 based on the information in Table 2 for the estimated range of the value of climate regulation benefits..   </a:t>
            </a:r>
            <a:endParaRPr lang="en-US" dirty="0">
              <a:latin typeface="Calibri" panose="020F0502020204030204" pitchFamily="34" charset="0"/>
              <a:ea typeface="Calibri" panose="020F050202020403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CC4D21ED-1F88-5448-A881-E382F7EF4F07}"/>
              </a:ext>
            </a:extLst>
          </p:cNvPr>
          <p:cNvPicPr>
            <a:picLocks noChangeAspect="1"/>
          </p:cNvPicPr>
          <p:nvPr/>
        </p:nvPicPr>
        <p:blipFill>
          <a:blip r:embed="rId3"/>
          <a:stretch>
            <a:fillRect/>
          </a:stretch>
        </p:blipFill>
        <p:spPr>
          <a:xfrm>
            <a:off x="379809" y="2072485"/>
            <a:ext cx="5716191" cy="1098110"/>
          </a:xfrm>
          <a:prstGeom prst="rect">
            <a:avLst/>
          </a:prstGeom>
        </p:spPr>
      </p:pic>
      <p:sp>
        <p:nvSpPr>
          <p:cNvPr id="20" name="TextBox 19">
            <a:extLst>
              <a:ext uri="{FF2B5EF4-FFF2-40B4-BE49-F238E27FC236}">
                <a16:creationId xmlns:a16="http://schemas.microsoft.com/office/drawing/2014/main" id="{5876BF4D-7C68-9647-B14A-B957707A5174}"/>
              </a:ext>
            </a:extLst>
          </p:cNvPr>
          <p:cNvSpPr txBox="1"/>
          <p:nvPr/>
        </p:nvSpPr>
        <p:spPr>
          <a:xfrm>
            <a:off x="379809" y="3551985"/>
            <a:ext cx="11229022" cy="2854628"/>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cs typeface="Calibri" panose="020F0502020204030204" pitchFamily="34" charset="0"/>
              </a:rPr>
              <a:t>Pause for Analysis: </a:t>
            </a:r>
          </a:p>
          <a:p>
            <a:endParaRPr lang="en-US" sz="1050" dirty="0">
              <a:cs typeface="Calibri" panose="020F0502020204030204" pitchFamily="34" charset="0"/>
            </a:endParaRPr>
          </a:p>
          <a:p>
            <a:r>
              <a:rPr lang="en-US" dirty="0">
                <a:cs typeface="Calibri" panose="020F0502020204030204" pitchFamily="34" charset="0"/>
              </a:rPr>
              <a:t>Some big assumptions were made in order to get these estimated values, such as assuming that households have 1.5 people. Consider the impact that such assumptions have on the final estimated value by discussing the following questions with a partner or in a small group: </a:t>
            </a:r>
          </a:p>
          <a:p>
            <a:pPr marL="285750" indent="-285750">
              <a:buFont typeface="Arial" panose="020B0604020202020204" pitchFamily="34" charset="0"/>
              <a:buChar char="•"/>
            </a:pPr>
            <a:endParaRPr lang="en-US" sz="1100" dirty="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ea typeface="Calibri" panose="020F0502020204030204" pitchFamily="34" charset="0"/>
              </a:rPr>
              <a:t>Do you think it is reasonable to assume that households have 1.5 people? Why or why not? How does this assumption affect the analysis? </a:t>
            </a:r>
          </a:p>
          <a:p>
            <a:pPr marL="285750" indent="-285750">
              <a:buFont typeface="Arial" panose="020B0604020202020204" pitchFamily="34" charset="0"/>
              <a:buChar char="•"/>
            </a:pPr>
            <a:endParaRPr lang="en-US" sz="1100" dirty="0">
              <a:cs typeface="Calibri" panose="020F0502020204030204" pitchFamily="34" charset="0"/>
            </a:endParaRPr>
          </a:p>
          <a:p>
            <a:pPr marL="285750" indent="-285750">
              <a:buFont typeface="Arial" panose="020B0604020202020204" pitchFamily="34" charset="0"/>
              <a:buChar char="•"/>
            </a:pPr>
            <a:r>
              <a:rPr lang="en-US" dirty="0">
                <a:cs typeface="Calibri" panose="020F0502020204030204" pitchFamily="34" charset="0"/>
              </a:rPr>
              <a:t>What are some of the other assumptions made by O’Garra that will be important to consider when assessing the final valuation? </a:t>
            </a:r>
          </a:p>
        </p:txBody>
      </p:sp>
      <p:sp>
        <p:nvSpPr>
          <p:cNvPr id="3" name="Slide Number Placeholder 2">
            <a:extLst>
              <a:ext uri="{FF2B5EF4-FFF2-40B4-BE49-F238E27FC236}">
                <a16:creationId xmlns:a16="http://schemas.microsoft.com/office/drawing/2014/main" id="{74812D9B-3808-A247-BCFF-F3B4926333C8}"/>
              </a:ext>
            </a:extLst>
          </p:cNvPr>
          <p:cNvSpPr>
            <a:spLocks noGrp="1"/>
          </p:cNvSpPr>
          <p:nvPr>
            <p:ph type="sldNum" sz="quarter" idx="12"/>
          </p:nvPr>
        </p:nvSpPr>
        <p:spPr>
          <a:xfrm>
            <a:off x="9448800" y="6456792"/>
            <a:ext cx="2743200" cy="365125"/>
          </a:xfrm>
        </p:spPr>
        <p:txBody>
          <a:bodyPr/>
          <a:lstStyle/>
          <a:p>
            <a:fld id="{28DE8CCF-C11A-0949-8C31-4D223438836F}" type="slidenum">
              <a:rPr lang="en-US" smtClean="0"/>
              <a:t>17</a:t>
            </a:fld>
            <a:endParaRPr lang="en-US" dirty="0"/>
          </a:p>
        </p:txBody>
      </p:sp>
    </p:spTree>
    <p:extLst>
      <p:ext uri="{BB962C8B-B14F-4D97-AF65-F5344CB8AC3E}">
        <p14:creationId xmlns:p14="http://schemas.microsoft.com/office/powerpoint/2010/main" val="2787124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Autofit/>
          </a:bodyPr>
          <a:lstStyle/>
          <a:p>
            <a:r>
              <a:rPr lang="en-US" sz="3200" b="1" dirty="0">
                <a:solidFill>
                  <a:schemeClr val="bg1"/>
                </a:solidFill>
                <a:cs typeface="Calibri" panose="020F0502020204030204" pitchFamily="34" charset="0"/>
              </a:rPr>
              <a:t>Part 3: Converting Currency using Purchasing Power Parity (PPP)</a:t>
            </a:r>
            <a:endParaRPr lang="en-US" sz="2400" b="1" dirty="0">
              <a:solidFill>
                <a:schemeClr val="bg1"/>
              </a:solidFill>
              <a:cs typeface="Calibri" panose="020F0502020204030204" pitchFamily="34" charset="0"/>
            </a:endParaRPr>
          </a:p>
        </p:txBody>
      </p:sp>
      <p:sp>
        <p:nvSpPr>
          <p:cNvPr id="9" name="Rectangle 8">
            <a:extLst>
              <a:ext uri="{FF2B5EF4-FFF2-40B4-BE49-F238E27FC236}">
                <a16:creationId xmlns:a16="http://schemas.microsoft.com/office/drawing/2014/main" id="{12F71135-A0CA-AF45-A796-06864A35AB70}"/>
              </a:ext>
            </a:extLst>
          </p:cNvPr>
          <p:cNvSpPr/>
          <p:nvPr/>
        </p:nvSpPr>
        <p:spPr>
          <a:xfrm>
            <a:off x="205408" y="1090462"/>
            <a:ext cx="11781184" cy="5355312"/>
          </a:xfrm>
          <a:prstGeom prst="rect">
            <a:avLst/>
          </a:prstGeom>
          <a:ln>
            <a:solidFill>
              <a:schemeClr val="tx1"/>
            </a:solidFill>
          </a:ln>
        </p:spPr>
        <p:txBody>
          <a:bodyPr wrap="square">
            <a:spAutoFit/>
          </a:bodyPr>
          <a:lstStyle/>
          <a:p>
            <a:r>
              <a:rPr lang="en-US" dirty="0"/>
              <a:t>Now that you have estimates for different sources of use and nonuse values in the Arctic, the last step is to convert all these values into the same currency (U.S. Dollars) for the same year (2018) by adjusting for inflation.  </a:t>
            </a:r>
          </a:p>
          <a:p>
            <a:r>
              <a:rPr lang="en-US" dirty="0"/>
              <a:t> </a:t>
            </a:r>
          </a:p>
          <a:p>
            <a:r>
              <a:rPr lang="en-US" dirty="0"/>
              <a:t>First, you will convert the values from the Canadian studies into USD using </a:t>
            </a:r>
            <a:r>
              <a:rPr lang="en-US" b="1" dirty="0"/>
              <a:t>purchasing power parity </a:t>
            </a:r>
            <a:r>
              <a:rPr lang="en-US" dirty="0"/>
              <a:t>(PPP), which measures the difference in the cost of a common bundle of goods across countries to determine the rate that currency should be converted between countries. For example, </a:t>
            </a:r>
            <a:r>
              <a:rPr lang="en-US" i="1" dirty="0"/>
              <a:t>The Economist</a:t>
            </a:r>
            <a:r>
              <a:rPr lang="en-US" dirty="0"/>
              <a:t> magazine is well known for its Big Mac Index, which compares the different prices of Big Macs sold around the world to the actual currency exchange rates in the market. A brief excerpt from the article says:</a:t>
            </a:r>
          </a:p>
          <a:p>
            <a:r>
              <a:rPr lang="en-US" dirty="0"/>
              <a:t> </a:t>
            </a:r>
          </a:p>
          <a:p>
            <a:r>
              <a:rPr lang="en-US" dirty="0"/>
              <a:t>“The Big Mac Index is based on the theory of purchasing-power parity (PPP), which says that </a:t>
            </a:r>
          </a:p>
          <a:p>
            <a:r>
              <a:rPr lang="en-US" dirty="0"/>
              <a:t>exchange rates should move to make the price of a basket of goods the same in each country. </a:t>
            </a:r>
          </a:p>
          <a:p>
            <a:r>
              <a:rPr lang="en-US" dirty="0"/>
              <a:t>Our basket contains just a single item, a Big Mac hamburger, but one that is sold around the world.</a:t>
            </a:r>
          </a:p>
          <a:p>
            <a:r>
              <a:rPr lang="en-US" dirty="0"/>
              <a:t>The exchange rate that leaves a Big Mac costing the same in dollars everywhere is our fair-value </a:t>
            </a:r>
          </a:p>
          <a:p>
            <a:r>
              <a:rPr lang="en-US" dirty="0"/>
              <a:t>yardstick.”</a:t>
            </a:r>
          </a:p>
          <a:p>
            <a:r>
              <a:rPr lang="en-US" dirty="0"/>
              <a:t> </a:t>
            </a:r>
          </a:p>
          <a:p>
            <a:r>
              <a:rPr lang="en-US" dirty="0"/>
              <a:t>For example, in 2008 dollars, a Big Mac in the United Kingdom cost £2.29 British Pounds and in the United States it cost $3.57 USD, thus the exchange rate between Pounds and Dollars based on PPP would be about $1.56 dollars to the pound. This means that the pound is more valuable than the dollar and the same item that cost £1 in the U.K. would cost $1.56 USD in the U.S. in 2008. </a:t>
            </a:r>
          </a:p>
        </p:txBody>
      </p:sp>
      <p:sp>
        <p:nvSpPr>
          <p:cNvPr id="3" name="Slide Number Placeholder 2">
            <a:extLst>
              <a:ext uri="{FF2B5EF4-FFF2-40B4-BE49-F238E27FC236}">
                <a16:creationId xmlns:a16="http://schemas.microsoft.com/office/drawing/2014/main" id="{D33126E3-C351-FB48-B17C-E3A5078D957E}"/>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18</a:t>
            </a:fld>
            <a:endParaRPr lang="en-US" dirty="0"/>
          </a:p>
        </p:txBody>
      </p:sp>
      <p:sp>
        <p:nvSpPr>
          <p:cNvPr id="6" name="TextBox 5">
            <a:extLst>
              <a:ext uri="{FF2B5EF4-FFF2-40B4-BE49-F238E27FC236}">
                <a16:creationId xmlns:a16="http://schemas.microsoft.com/office/drawing/2014/main" id="{827E3CC6-482F-E648-8796-FF34995BC52E}"/>
              </a:ext>
            </a:extLst>
          </p:cNvPr>
          <p:cNvSpPr txBox="1"/>
          <p:nvPr/>
        </p:nvSpPr>
        <p:spPr>
          <a:xfrm>
            <a:off x="9507754" y="4943139"/>
            <a:ext cx="1863011" cy="261610"/>
          </a:xfrm>
          <a:prstGeom prst="rect">
            <a:avLst/>
          </a:prstGeom>
          <a:noFill/>
        </p:spPr>
        <p:txBody>
          <a:bodyPr wrap="none" rtlCol="0">
            <a:spAutoFit/>
          </a:bodyPr>
          <a:lstStyle/>
          <a:p>
            <a:r>
              <a:rPr lang="en-US" sz="1100" dirty="0"/>
              <a:t>Source: Wikimedia Commons</a:t>
            </a:r>
          </a:p>
        </p:txBody>
      </p:sp>
      <p:pic>
        <p:nvPicPr>
          <p:cNvPr id="4" name="Picture 3">
            <a:extLst>
              <a:ext uri="{FF2B5EF4-FFF2-40B4-BE49-F238E27FC236}">
                <a16:creationId xmlns:a16="http://schemas.microsoft.com/office/drawing/2014/main" id="{8515120B-C279-2E46-89DF-910A86AD8950}"/>
              </a:ext>
            </a:extLst>
          </p:cNvPr>
          <p:cNvPicPr>
            <a:picLocks noChangeAspect="1"/>
          </p:cNvPicPr>
          <p:nvPr/>
        </p:nvPicPr>
        <p:blipFill>
          <a:blip r:embed="rId3"/>
          <a:stretch>
            <a:fillRect/>
          </a:stretch>
        </p:blipFill>
        <p:spPr>
          <a:xfrm>
            <a:off x="9448800" y="3216587"/>
            <a:ext cx="1944407" cy="1679452"/>
          </a:xfrm>
          <a:prstGeom prst="rect">
            <a:avLst/>
          </a:prstGeom>
        </p:spPr>
      </p:pic>
    </p:spTree>
    <p:extLst>
      <p:ext uri="{BB962C8B-B14F-4D97-AF65-F5344CB8AC3E}">
        <p14:creationId xmlns:p14="http://schemas.microsoft.com/office/powerpoint/2010/main" val="17797373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Autofit/>
          </a:bodyPr>
          <a:lstStyle/>
          <a:p>
            <a:r>
              <a:rPr lang="en-US" sz="3200" b="1" dirty="0">
                <a:solidFill>
                  <a:schemeClr val="bg1"/>
                </a:solidFill>
                <a:cs typeface="Calibri" panose="020F0502020204030204" pitchFamily="34" charset="0"/>
              </a:rPr>
              <a:t>Part 3: Converting Currency using Purchasing Power Parity (PPP)</a:t>
            </a:r>
            <a:endParaRPr lang="en-US" sz="2400" b="1" dirty="0">
              <a:solidFill>
                <a:schemeClr val="bg1"/>
              </a:solidFill>
              <a:cs typeface="Calibri" panose="020F0502020204030204" pitchFamily="34" charset="0"/>
            </a:endParaRPr>
          </a:p>
        </p:txBody>
      </p:sp>
      <p:sp>
        <p:nvSpPr>
          <p:cNvPr id="9" name="Rectangle 8">
            <a:extLst>
              <a:ext uri="{FF2B5EF4-FFF2-40B4-BE49-F238E27FC236}">
                <a16:creationId xmlns:a16="http://schemas.microsoft.com/office/drawing/2014/main" id="{12F71135-A0CA-AF45-A796-06864A35AB70}"/>
              </a:ext>
            </a:extLst>
          </p:cNvPr>
          <p:cNvSpPr/>
          <p:nvPr/>
        </p:nvSpPr>
        <p:spPr>
          <a:xfrm>
            <a:off x="215962" y="908526"/>
            <a:ext cx="11756963" cy="923330"/>
          </a:xfrm>
          <a:prstGeom prst="rect">
            <a:avLst/>
          </a:prstGeom>
          <a:ln>
            <a:solidFill>
              <a:schemeClr val="tx1"/>
            </a:solidFill>
          </a:ln>
        </p:spPr>
        <p:txBody>
          <a:bodyPr wrap="square">
            <a:spAutoFit/>
          </a:bodyPr>
          <a:lstStyle/>
          <a:p>
            <a:r>
              <a:rPr lang="en-US" dirty="0"/>
              <a:t>In this last section you will convert the values from the Canadian studies to USD using purchasing power parity exchange (PPP) rates from the OECD website which reports the value of $1 USD for each country listed in the table. To begin, go to the final tab in the spreadsheet for “Part 3. Final Value Calculation”.</a:t>
            </a:r>
          </a:p>
        </p:txBody>
      </p:sp>
      <p:sp>
        <p:nvSpPr>
          <p:cNvPr id="6" name="Rectangle 5">
            <a:extLst>
              <a:ext uri="{FF2B5EF4-FFF2-40B4-BE49-F238E27FC236}">
                <a16:creationId xmlns:a16="http://schemas.microsoft.com/office/drawing/2014/main" id="{AF126735-BE2D-1B45-B9FA-FB2F2C8D5B8C}"/>
              </a:ext>
            </a:extLst>
          </p:cNvPr>
          <p:cNvSpPr/>
          <p:nvPr/>
        </p:nvSpPr>
        <p:spPr>
          <a:xfrm>
            <a:off x="5579165" y="1920146"/>
            <a:ext cx="6393760" cy="1701748"/>
          </a:xfrm>
          <a:prstGeom prst="rect">
            <a:avLst/>
          </a:prstGeom>
        </p:spPr>
        <p:txBody>
          <a:bodyPr wrap="square">
            <a:spAutoFit/>
          </a:bodyPr>
          <a:lstStyle/>
          <a:p>
            <a:pPr>
              <a:lnSpc>
                <a:spcPct val="115000"/>
              </a:lnSpc>
            </a:pP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1. To get the PPP rates go to the OECD </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hlinkClick r:id="rId3"/>
              </a:rPr>
              <a:t>website</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a:t>
            </a:r>
          </a:p>
          <a:p>
            <a:pPr>
              <a:lnSpc>
                <a:spcPct val="115000"/>
              </a:lnSpc>
            </a:pPr>
            <a:endParaRPr lang="en-US" sz="1000" dirty="0">
              <a:solidFill>
                <a:srgbClr val="FF0000"/>
              </a:solidFill>
              <a:latin typeface="Calibri" panose="020F0502020204030204" pitchFamily="34" charset="0"/>
              <a:ea typeface="Calibri" panose="020F0502020204030204" pitchFamily="34" charset="0"/>
              <a:cs typeface="Calibri" panose="020F0502020204030204" pitchFamily="34" charset="0"/>
            </a:endParaRPr>
          </a:p>
          <a:p>
            <a:pPr>
              <a:lnSpc>
                <a:spcPct val="115000"/>
              </a:lnSpc>
            </a:pP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2. Find Canada on the table to determine what the value of $1 USD would be in Canadian dollars for the years 2006 and 2009.</a:t>
            </a:r>
          </a:p>
          <a:p>
            <a:pPr>
              <a:lnSpc>
                <a:spcPct val="115000"/>
              </a:lnSpc>
            </a:pPr>
            <a:endParaRPr lang="en-US" sz="1000" dirty="0">
              <a:solidFill>
                <a:srgbClr val="FF0000"/>
              </a:solidFill>
              <a:latin typeface="Calibri" panose="020F0502020204030204" pitchFamily="34" charset="0"/>
              <a:ea typeface="Calibri" panose="020F0502020204030204" pitchFamily="34" charset="0"/>
              <a:cs typeface="Calibri" panose="020F0502020204030204" pitchFamily="34" charset="0"/>
            </a:endParaRPr>
          </a:p>
          <a:p>
            <a:pPr>
              <a:lnSpc>
                <a:spcPct val="115000"/>
              </a:lnSpc>
            </a:pP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3. Fill in the Rates for each year in Table 8. </a:t>
            </a:r>
          </a:p>
        </p:txBody>
      </p:sp>
      <p:sp>
        <p:nvSpPr>
          <p:cNvPr id="20" name="TextBox 19">
            <a:extLst>
              <a:ext uri="{FF2B5EF4-FFF2-40B4-BE49-F238E27FC236}">
                <a16:creationId xmlns:a16="http://schemas.microsoft.com/office/drawing/2014/main" id="{5876BF4D-7C68-9647-B14A-B957707A5174}"/>
              </a:ext>
            </a:extLst>
          </p:cNvPr>
          <p:cNvSpPr txBox="1"/>
          <p:nvPr/>
        </p:nvSpPr>
        <p:spPr>
          <a:xfrm>
            <a:off x="215962" y="3693418"/>
            <a:ext cx="11756963"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cs typeface="Calibri" panose="020F0502020204030204" pitchFamily="34" charset="0"/>
              </a:rPr>
              <a:t>Pause for Analysis: </a:t>
            </a:r>
            <a:r>
              <a:rPr lang="en-US" dirty="0"/>
              <a:t>Suppose that the PPP of $1 in Country A is equivalent to $2 in Country B, thus the PPP rate of exchange from Country A to B is 2. If the cost of a basket of goods is $6 in Country B, what would the cost of that same basket be in Country A? Think about how this relates to the PPP rate conversion between Canada and the U.S., is Canada country A or B?</a:t>
            </a:r>
            <a:endParaRPr lang="en-US" b="1" dirty="0">
              <a:cs typeface="Calibri" panose="020F0502020204030204" pitchFamily="34" charset="0"/>
            </a:endParaRPr>
          </a:p>
        </p:txBody>
      </p:sp>
      <p:pic>
        <p:nvPicPr>
          <p:cNvPr id="3" name="Picture 2">
            <a:extLst>
              <a:ext uri="{FF2B5EF4-FFF2-40B4-BE49-F238E27FC236}">
                <a16:creationId xmlns:a16="http://schemas.microsoft.com/office/drawing/2014/main" id="{5AE0F0BB-B9F3-D74F-B2F8-69D9090FE9F5}"/>
              </a:ext>
            </a:extLst>
          </p:cNvPr>
          <p:cNvPicPr>
            <a:picLocks noChangeAspect="1"/>
          </p:cNvPicPr>
          <p:nvPr/>
        </p:nvPicPr>
        <p:blipFill>
          <a:blip r:embed="rId4"/>
          <a:stretch>
            <a:fillRect/>
          </a:stretch>
        </p:blipFill>
        <p:spPr>
          <a:xfrm>
            <a:off x="215962" y="2088054"/>
            <a:ext cx="5228236" cy="1340573"/>
          </a:xfrm>
          <a:prstGeom prst="rect">
            <a:avLst/>
          </a:prstGeom>
        </p:spPr>
      </p:pic>
      <p:sp>
        <p:nvSpPr>
          <p:cNvPr id="4" name="Rectangle 3">
            <a:extLst>
              <a:ext uri="{FF2B5EF4-FFF2-40B4-BE49-F238E27FC236}">
                <a16:creationId xmlns:a16="http://schemas.microsoft.com/office/drawing/2014/main" id="{CA59147C-D1DB-EF45-B65B-9AF414EB6452}"/>
              </a:ext>
            </a:extLst>
          </p:cNvPr>
          <p:cNvSpPr/>
          <p:nvPr/>
        </p:nvSpPr>
        <p:spPr>
          <a:xfrm>
            <a:off x="6507481" y="4688272"/>
            <a:ext cx="5562602" cy="2100575"/>
          </a:xfrm>
          <a:prstGeom prst="rect">
            <a:avLst/>
          </a:prstGeom>
        </p:spPr>
        <p:txBody>
          <a:bodyPr wrap="square">
            <a:spAutoFit/>
          </a:bodyPr>
          <a:lstStyle/>
          <a:p>
            <a:r>
              <a:rPr lang="en-US" dirty="0">
                <a:latin typeface="Calibri" panose="020F0502020204030204" pitchFamily="34" charset="0"/>
                <a:ea typeface="Calibri" panose="020F0502020204030204" pitchFamily="34" charset="0"/>
                <a:cs typeface="Calibri" panose="020F0502020204030204" pitchFamily="34" charset="0"/>
              </a:rPr>
              <a:t>Notice in Table 10, that the values you estimated on the previous spreadsheet auto-filled into Column A. </a:t>
            </a:r>
            <a:endParaRPr lang="en-US" dirty="0">
              <a:latin typeface="Calibri" panose="020F0502020204030204" pitchFamily="34" charset="0"/>
              <a:cs typeface="Calibri" panose="020F0502020204030204" pitchFamily="34" charset="0"/>
            </a:endParaRPr>
          </a:p>
          <a:p>
            <a:endParaRPr lang="en-US" sz="1000" dirty="0">
              <a:solidFill>
                <a:srgbClr val="FF0000"/>
              </a:solidFill>
              <a:latin typeface="Calibri" panose="020F0502020204030204" pitchFamily="34" charset="0"/>
              <a:ea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4. Using the PPP rates recorded in Table 8, convert the </a:t>
            </a:r>
            <a:r>
              <a:rPr lang="en-US" b="1" dirty="0">
                <a:solidFill>
                  <a:srgbClr val="FF0000"/>
                </a:solidFill>
                <a:latin typeface="Calibri" panose="020F0502020204030204" pitchFamily="34" charset="0"/>
                <a:ea typeface="Calibri" panose="020F0502020204030204" pitchFamily="34" charset="0"/>
                <a:cs typeface="Calibri" panose="020F0502020204030204" pitchFamily="34" charset="0"/>
              </a:rPr>
              <a:t>CAD</a:t>
            </a: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 values in Column A to USD in Column B in Table 10. Keep in mind your answer to the Pause for Analysis question. </a:t>
            </a:r>
            <a:r>
              <a:rPr lang="en-US" dirty="0">
                <a:latin typeface="Calibri" panose="020F0502020204030204" pitchFamily="34" charset="0"/>
                <a:ea typeface="Calibri" panose="020F0502020204030204" pitchFamily="34" charset="0"/>
                <a:cs typeface="Calibri" panose="020F0502020204030204" pitchFamily="34" charset="0"/>
              </a:rPr>
              <a:t>  </a:t>
            </a:r>
          </a:p>
          <a:p>
            <a:endParaRPr lang="en-US" sz="1050" dirty="0">
              <a:latin typeface="Calibri" panose="020F0502020204030204" pitchFamily="34" charset="0"/>
              <a:ea typeface="Calibri" panose="020F0502020204030204" pitchFamily="34" charset="0"/>
              <a:cs typeface="Calibri" panose="020F0502020204030204" pitchFamily="34" charset="0"/>
            </a:endParaRPr>
          </a:p>
        </p:txBody>
      </p:sp>
      <p:sp>
        <p:nvSpPr>
          <p:cNvPr id="7" name="Slide Number Placeholder 6">
            <a:extLst>
              <a:ext uri="{FF2B5EF4-FFF2-40B4-BE49-F238E27FC236}">
                <a16:creationId xmlns:a16="http://schemas.microsoft.com/office/drawing/2014/main" id="{40184E27-1EB6-C24F-933D-E9B138153D53}"/>
              </a:ext>
            </a:extLst>
          </p:cNvPr>
          <p:cNvSpPr>
            <a:spLocks noGrp="1"/>
          </p:cNvSpPr>
          <p:nvPr>
            <p:ph type="sldNum" sz="quarter" idx="12"/>
          </p:nvPr>
        </p:nvSpPr>
        <p:spPr>
          <a:xfrm>
            <a:off x="9448800" y="6483768"/>
            <a:ext cx="2743200" cy="365125"/>
          </a:xfrm>
        </p:spPr>
        <p:txBody>
          <a:bodyPr/>
          <a:lstStyle/>
          <a:p>
            <a:fld id="{28DE8CCF-C11A-0949-8C31-4D223438836F}" type="slidenum">
              <a:rPr lang="en-US" smtClean="0"/>
              <a:t>19</a:t>
            </a:fld>
            <a:endParaRPr lang="en-US" dirty="0"/>
          </a:p>
        </p:txBody>
      </p:sp>
      <p:pic>
        <p:nvPicPr>
          <p:cNvPr id="8" name="Picture 7">
            <a:extLst>
              <a:ext uri="{FF2B5EF4-FFF2-40B4-BE49-F238E27FC236}">
                <a16:creationId xmlns:a16="http://schemas.microsoft.com/office/drawing/2014/main" id="{49A0F44F-00C3-9443-A26F-342B19A1857B}"/>
              </a:ext>
            </a:extLst>
          </p:cNvPr>
          <p:cNvPicPr>
            <a:picLocks noChangeAspect="1"/>
          </p:cNvPicPr>
          <p:nvPr/>
        </p:nvPicPr>
        <p:blipFill>
          <a:blip r:embed="rId5"/>
          <a:stretch>
            <a:fillRect/>
          </a:stretch>
        </p:blipFill>
        <p:spPr>
          <a:xfrm>
            <a:off x="215962" y="5003549"/>
            <a:ext cx="6291519" cy="1474761"/>
          </a:xfrm>
          <a:prstGeom prst="rect">
            <a:avLst/>
          </a:prstGeom>
        </p:spPr>
      </p:pic>
    </p:spTree>
    <p:extLst>
      <p:ext uri="{BB962C8B-B14F-4D97-AF65-F5344CB8AC3E}">
        <p14:creationId xmlns:p14="http://schemas.microsoft.com/office/powerpoint/2010/main" val="2828183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normAutofit/>
          </a:bodyPr>
          <a:lstStyle/>
          <a:p>
            <a:r>
              <a:rPr lang="en-US" sz="3200" b="1" dirty="0">
                <a:solidFill>
                  <a:schemeClr val="bg1"/>
                </a:solidFill>
              </a:rPr>
              <a:t>Module Overview and Learning Objectives </a:t>
            </a:r>
          </a:p>
        </p:txBody>
      </p:sp>
      <p:sp>
        <p:nvSpPr>
          <p:cNvPr id="4" name="Rectangle 3">
            <a:extLst>
              <a:ext uri="{FF2B5EF4-FFF2-40B4-BE49-F238E27FC236}">
                <a16:creationId xmlns:a16="http://schemas.microsoft.com/office/drawing/2014/main" id="{12286C7E-9FDB-2942-A6C2-3F210E854837}"/>
              </a:ext>
            </a:extLst>
          </p:cNvPr>
          <p:cNvSpPr/>
          <p:nvPr/>
        </p:nvSpPr>
        <p:spPr>
          <a:xfrm>
            <a:off x="95005" y="860685"/>
            <a:ext cx="11990119" cy="1477328"/>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In this module you will apply a variety of methods to estimate the annual value of the Arctic by conducting a partial replication of the peer reviewed article, “</a:t>
            </a:r>
            <a:r>
              <a:rPr lang="en-US" dirty="0"/>
              <a:t>Economic value of ecosystem services, minerals and oil in a melting Arctic: A preliminary assessment</a:t>
            </a:r>
            <a:r>
              <a:rPr lang="en-US" dirty="0">
                <a:latin typeface="Calibri" panose="020F0502020204030204" pitchFamily="34" charset="0"/>
                <a:ea typeface="Times New Roman" panose="02020603050405020304" pitchFamily="18" charset="0"/>
                <a:cs typeface="Calibri" panose="020F0502020204030204" pitchFamily="34" charset="0"/>
              </a:rPr>
              <a:t>” published in the journal </a:t>
            </a:r>
            <a:r>
              <a:rPr lang="en-US" i="1" dirty="0">
                <a:latin typeface="Calibri" panose="020F0502020204030204" pitchFamily="34" charset="0"/>
                <a:ea typeface="Times New Roman" panose="02020603050405020304" pitchFamily="18" charset="0"/>
                <a:cs typeface="Calibri" panose="020F0502020204030204" pitchFamily="34" charset="0"/>
              </a:rPr>
              <a:t>Ecosystem Services </a:t>
            </a:r>
            <a:r>
              <a:rPr lang="en-US" dirty="0">
                <a:latin typeface="Calibri" panose="020F0502020204030204" pitchFamily="34" charset="0"/>
                <a:ea typeface="Times New Roman" panose="02020603050405020304" pitchFamily="18" charset="0"/>
                <a:cs typeface="Calibri" panose="020F0502020204030204" pitchFamily="34" charset="0"/>
              </a:rPr>
              <a:t>(O’Garra 2017). To conduct this analysis, you will gather data from primary sources, convert it into annual values, and adjust for exchange rates and inflation using the same sources and assumptions made by </a:t>
            </a:r>
            <a:r>
              <a:rPr lang="en-US" dirty="0" err="1">
                <a:latin typeface="Calibri" panose="020F0502020204030204" pitchFamily="34" charset="0"/>
                <a:ea typeface="Times New Roman" panose="02020603050405020304" pitchFamily="18" charset="0"/>
                <a:cs typeface="Calibri" panose="020F0502020204030204" pitchFamily="34" charset="0"/>
              </a:rPr>
              <a:t>O’Garra</a:t>
            </a:r>
            <a:r>
              <a:rPr lang="en-US" dirty="0">
                <a:latin typeface="Calibri" panose="020F0502020204030204" pitchFamily="34" charset="0"/>
                <a:ea typeface="Times New Roman" panose="02020603050405020304" pitchFamily="18" charset="0"/>
                <a:cs typeface="Calibri" panose="020F0502020204030204" pitchFamily="34" charset="0"/>
              </a:rPr>
              <a:t> in her original paper. </a:t>
            </a:r>
          </a:p>
        </p:txBody>
      </p:sp>
      <p:sp>
        <p:nvSpPr>
          <p:cNvPr id="8" name="TextBox 7">
            <a:extLst>
              <a:ext uri="{FF2B5EF4-FFF2-40B4-BE49-F238E27FC236}">
                <a16:creationId xmlns:a16="http://schemas.microsoft.com/office/drawing/2014/main" id="{99A9D431-6C5A-6D4A-90FC-F253F440C8D6}"/>
              </a:ext>
            </a:extLst>
          </p:cNvPr>
          <p:cNvSpPr txBox="1"/>
          <p:nvPr/>
        </p:nvSpPr>
        <p:spPr>
          <a:xfrm>
            <a:off x="213756" y="2454419"/>
            <a:ext cx="11871368" cy="3970318"/>
          </a:xfrm>
          <a:prstGeom prst="rect">
            <a:avLst/>
          </a:prstGeom>
          <a:noFill/>
        </p:spPr>
        <p:txBody>
          <a:bodyPr wrap="square" rtlCol="0">
            <a:spAutoFit/>
          </a:bodyPr>
          <a:lstStyle/>
          <a:p>
            <a:r>
              <a:rPr lang="en-US" b="1" dirty="0"/>
              <a:t>Module Outline</a:t>
            </a:r>
            <a:endParaRPr lang="en-US" dirty="0"/>
          </a:p>
          <a:p>
            <a:pPr marL="342900" indent="-342900">
              <a:buFont typeface="Arial" panose="020B0604020202020204" pitchFamily="34" charset="0"/>
              <a:buChar char="•"/>
            </a:pPr>
            <a:r>
              <a:rPr lang="en-US" dirty="0">
                <a:hlinkClick r:id="" action="ppaction://hlinkshowjump?jump=nextslide"/>
              </a:rPr>
              <a:t>Introduction</a:t>
            </a:r>
            <a:r>
              <a:rPr lang="en-US" dirty="0"/>
              <a:t> </a:t>
            </a:r>
          </a:p>
          <a:p>
            <a:pPr marL="342900" indent="-342900">
              <a:buFont typeface="Arial" panose="020B0604020202020204" pitchFamily="34" charset="0"/>
              <a:buChar char="•"/>
            </a:pPr>
            <a:r>
              <a:rPr lang="en-US" dirty="0">
                <a:hlinkClick r:id="rId2" action="ppaction://hlinksldjump"/>
              </a:rPr>
              <a:t>Part 1: </a:t>
            </a:r>
            <a:r>
              <a:rPr lang="en-US" dirty="0"/>
              <a:t>Gathering the Data </a:t>
            </a:r>
          </a:p>
          <a:p>
            <a:pPr marL="342900" indent="-342900">
              <a:buFont typeface="Arial" panose="020B0604020202020204" pitchFamily="34" charset="0"/>
              <a:buChar char="•"/>
            </a:pPr>
            <a:r>
              <a:rPr lang="en-US" dirty="0">
                <a:hlinkClick r:id="rId3" action="ppaction://hlinksldjump"/>
              </a:rPr>
              <a:t>Part 2: </a:t>
            </a:r>
            <a:r>
              <a:rPr lang="en-US" dirty="0"/>
              <a:t>Converting the Data in Microsoft Excel </a:t>
            </a:r>
          </a:p>
          <a:p>
            <a:pPr marL="342900" indent="-342900">
              <a:buFont typeface="Arial" panose="020B0604020202020204" pitchFamily="34" charset="0"/>
              <a:buChar char="•"/>
            </a:pPr>
            <a:r>
              <a:rPr lang="en-US" dirty="0">
                <a:hlinkClick r:id="rId4" action="ppaction://hlinksldjump"/>
              </a:rPr>
              <a:t>Part 3: </a:t>
            </a:r>
            <a:r>
              <a:rPr lang="en-US" dirty="0"/>
              <a:t>Calculating the Total Economic Value of the Arctic </a:t>
            </a:r>
          </a:p>
          <a:p>
            <a:pPr marL="342900" indent="-342900">
              <a:buFont typeface="Arial" panose="020B0604020202020204" pitchFamily="34" charset="0"/>
              <a:buChar char="•"/>
            </a:pPr>
            <a:r>
              <a:rPr lang="en-US" dirty="0">
                <a:hlinkClick r:id="rId5" action="ppaction://hlinksldjump"/>
              </a:rPr>
              <a:t>Discussion Questions </a:t>
            </a:r>
            <a:endParaRPr lang="en-US" dirty="0"/>
          </a:p>
          <a:p>
            <a:pPr marL="342900" indent="-342900">
              <a:buFont typeface="Arial" panose="020B0604020202020204" pitchFamily="34" charset="0"/>
              <a:buChar char="•"/>
            </a:pPr>
            <a:endParaRPr lang="en-US" dirty="0"/>
          </a:p>
          <a:p>
            <a:pPr lvl="0"/>
            <a:r>
              <a:rPr lang="en-US" b="1" dirty="0"/>
              <a:t>Learning Objectives: </a:t>
            </a:r>
            <a:endParaRPr lang="en-US" dirty="0"/>
          </a:p>
          <a:p>
            <a:pPr marL="285750" lvl="0" indent="-285750">
              <a:buFont typeface="Arial" panose="020B0604020202020204" pitchFamily="34" charset="0"/>
              <a:buChar char="•"/>
            </a:pPr>
            <a:r>
              <a:rPr lang="en-US" dirty="0"/>
              <a:t>Increase climate literacy by engaging in academic research based on the value of lost ecosystem services in the Arctic associated with climate change. </a:t>
            </a:r>
          </a:p>
          <a:p>
            <a:pPr marL="285750" lvl="0" indent="-285750">
              <a:buFont typeface="Arial" panose="020B0604020202020204" pitchFamily="34" charset="0"/>
              <a:buChar char="•"/>
            </a:pPr>
            <a:r>
              <a:rPr lang="en-US" dirty="0"/>
              <a:t>Apply the total economic valuation framework to estimating the annual value of the Arctic and identify the key assumptions made in the estimation and how they impact the final value. </a:t>
            </a:r>
          </a:p>
          <a:p>
            <a:pPr marL="285750" lvl="0" indent="-285750">
              <a:buFont typeface="Arial" panose="020B0604020202020204" pitchFamily="34" charset="0"/>
              <a:buChar char="•"/>
            </a:pPr>
            <a:r>
              <a:rPr lang="en-US" dirty="0"/>
              <a:t>Employ economic and computational skills through working in Microsoft Excel including, adjusting for inflation, converting currency, and tabulating and organizing data.</a:t>
            </a:r>
          </a:p>
        </p:txBody>
      </p:sp>
      <p:sp>
        <p:nvSpPr>
          <p:cNvPr id="3" name="Slide Number Placeholder 2">
            <a:extLst>
              <a:ext uri="{FF2B5EF4-FFF2-40B4-BE49-F238E27FC236}">
                <a16:creationId xmlns:a16="http://schemas.microsoft.com/office/drawing/2014/main" id="{46DDA70E-F598-584E-A711-0A645BFDC73D}"/>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2</a:t>
            </a:fld>
            <a:endParaRPr lang="en-US" dirty="0"/>
          </a:p>
        </p:txBody>
      </p:sp>
    </p:spTree>
    <p:extLst>
      <p:ext uri="{BB962C8B-B14F-4D97-AF65-F5344CB8AC3E}">
        <p14:creationId xmlns:p14="http://schemas.microsoft.com/office/powerpoint/2010/main" val="1202783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Autofit/>
          </a:bodyPr>
          <a:lstStyle/>
          <a:p>
            <a:r>
              <a:rPr lang="en-US" sz="3200" b="1" dirty="0">
                <a:solidFill>
                  <a:schemeClr val="bg1"/>
                </a:solidFill>
                <a:cs typeface="Calibri" panose="020F0502020204030204" pitchFamily="34" charset="0"/>
              </a:rPr>
              <a:t>Part 3: Adjusting for Inflation </a:t>
            </a:r>
            <a:endParaRPr lang="en-US" sz="2400" b="1" dirty="0">
              <a:solidFill>
                <a:schemeClr val="bg1"/>
              </a:solidFill>
              <a:cs typeface="Calibri" panose="020F0502020204030204" pitchFamily="34" charset="0"/>
            </a:endParaRPr>
          </a:p>
        </p:txBody>
      </p:sp>
      <p:sp>
        <p:nvSpPr>
          <p:cNvPr id="9" name="Rectangle 8">
            <a:extLst>
              <a:ext uri="{FF2B5EF4-FFF2-40B4-BE49-F238E27FC236}">
                <a16:creationId xmlns:a16="http://schemas.microsoft.com/office/drawing/2014/main" id="{12F71135-A0CA-AF45-A796-06864A35AB70}"/>
              </a:ext>
            </a:extLst>
          </p:cNvPr>
          <p:cNvSpPr/>
          <p:nvPr/>
        </p:nvSpPr>
        <p:spPr>
          <a:xfrm>
            <a:off x="53010" y="804217"/>
            <a:ext cx="12072730" cy="1200329"/>
          </a:xfrm>
          <a:prstGeom prst="rect">
            <a:avLst/>
          </a:prstGeom>
          <a:ln>
            <a:solidFill>
              <a:schemeClr val="tx1"/>
            </a:solidFill>
          </a:ln>
        </p:spPr>
        <p:txBody>
          <a:bodyPr wrap="square">
            <a:spAutoFit/>
          </a:bodyPr>
          <a:lstStyle/>
          <a:p>
            <a:r>
              <a:rPr lang="en-US" dirty="0"/>
              <a:t>From year to year, the average price of goods and services typically increases. This increase in price over time is called </a:t>
            </a:r>
            <a:r>
              <a:rPr lang="en-US" i="1" dirty="0"/>
              <a:t>inflation</a:t>
            </a:r>
            <a:r>
              <a:rPr lang="en-US" dirty="0"/>
              <a:t> and is based on the Consumer Price Index (CPI), which tracks how much a typical household basket of goods costs over time. To convert all the values into 2018 USD to account for inflation, you first need to gather data on how prices have changed over time, which you will do in Table 9. </a:t>
            </a:r>
          </a:p>
        </p:txBody>
      </p:sp>
      <p:sp>
        <p:nvSpPr>
          <p:cNvPr id="6" name="Rectangle 5">
            <a:extLst>
              <a:ext uri="{FF2B5EF4-FFF2-40B4-BE49-F238E27FC236}">
                <a16:creationId xmlns:a16="http://schemas.microsoft.com/office/drawing/2014/main" id="{AF126735-BE2D-1B45-B9FA-FB2F2C8D5B8C}"/>
              </a:ext>
            </a:extLst>
          </p:cNvPr>
          <p:cNvSpPr/>
          <p:nvPr/>
        </p:nvSpPr>
        <p:spPr>
          <a:xfrm>
            <a:off x="2601480" y="2034264"/>
            <a:ext cx="6458747" cy="2339102"/>
          </a:xfrm>
          <a:prstGeom prst="rect">
            <a:avLst/>
          </a:prstGeom>
        </p:spPr>
        <p:txBody>
          <a:bodyPr wrap="square">
            <a:spAutoFit/>
          </a:bodyPr>
          <a:lstStyle/>
          <a:p>
            <a:r>
              <a:rPr lang="en-US" dirty="0">
                <a:solidFill>
                  <a:srgbClr val="FF0000"/>
                </a:solidFill>
                <a:latin typeface="Calibri" panose="020F0502020204030204" pitchFamily="34" charset="0"/>
                <a:cs typeface="Calibri" panose="020F0502020204030204" pitchFamily="34" charset="0"/>
              </a:rPr>
              <a:t>1. Go to the CPI Inflation Calculator provided by the Bureau of Labor Statistics </a:t>
            </a:r>
            <a:r>
              <a:rPr lang="en-US" dirty="0">
                <a:solidFill>
                  <a:srgbClr val="FF0000"/>
                </a:solidFill>
                <a:latin typeface="Calibri" panose="020F0502020204030204" pitchFamily="34" charset="0"/>
                <a:cs typeface="Calibri" panose="020F0502020204030204" pitchFamily="34" charset="0"/>
                <a:hlinkClick r:id="rId3"/>
              </a:rPr>
              <a:t>here.  </a:t>
            </a:r>
            <a:endParaRPr lang="en-US" dirty="0">
              <a:solidFill>
                <a:srgbClr val="FF0000"/>
              </a:solidFill>
              <a:latin typeface="Calibri" panose="020F0502020204030204" pitchFamily="34" charset="0"/>
              <a:cs typeface="Calibri" panose="020F0502020204030204" pitchFamily="34" charset="0"/>
            </a:endParaRPr>
          </a:p>
          <a:p>
            <a:pPr marL="228600" indent="-228600">
              <a:buAutoNum type="arabicPeriod"/>
            </a:pPr>
            <a:endParaRPr lang="en-US" sz="10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In the calculator, enter $1.00 and select the start year of interest (e.g. 2006). Then select January 2018 for the end year and hit “Calculate”. </a:t>
            </a:r>
          </a:p>
          <a:p>
            <a:endParaRPr lang="en-US" sz="10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3. Repeat this process and record the results in Table 9 under the “Cumulative price change” column for each year. </a:t>
            </a:r>
          </a:p>
        </p:txBody>
      </p:sp>
      <p:sp>
        <p:nvSpPr>
          <p:cNvPr id="12" name="Rectangle 11">
            <a:extLst>
              <a:ext uri="{FF2B5EF4-FFF2-40B4-BE49-F238E27FC236}">
                <a16:creationId xmlns:a16="http://schemas.microsoft.com/office/drawing/2014/main" id="{554C7EEA-9B65-8E44-9569-AF860FA395B9}"/>
              </a:ext>
            </a:extLst>
          </p:cNvPr>
          <p:cNvSpPr/>
          <p:nvPr/>
        </p:nvSpPr>
        <p:spPr>
          <a:xfrm>
            <a:off x="7030847" y="4324610"/>
            <a:ext cx="5161153" cy="1843325"/>
          </a:xfrm>
          <a:prstGeom prst="rect">
            <a:avLst/>
          </a:prstGeom>
        </p:spPr>
        <p:txBody>
          <a:bodyPr wrap="square">
            <a:spAutoFit/>
          </a:bodyPr>
          <a:lstStyle/>
          <a:p>
            <a:pPr>
              <a:lnSpc>
                <a:spcPct val="115000"/>
              </a:lnSpc>
            </a:pP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4. Next, fill out Column C in Table 10 using the inflation rates your just recorded to convert each value into 2018 USD as shown here. </a:t>
            </a:r>
          </a:p>
          <a:p>
            <a:pPr>
              <a:lnSpc>
                <a:spcPct val="115000"/>
              </a:lnSpc>
            </a:pPr>
            <a:endParaRPr lang="en-US" sz="1000" dirty="0">
              <a:solidFill>
                <a:srgbClr val="FF0000"/>
              </a:solidFill>
              <a:latin typeface="Calibri" panose="020F0502020204030204" pitchFamily="34" charset="0"/>
              <a:ea typeface="Calibri" panose="020F0502020204030204" pitchFamily="34" charset="0"/>
              <a:cs typeface="Calibri" panose="020F0502020204030204" pitchFamily="34" charset="0"/>
            </a:endParaRPr>
          </a:p>
          <a:p>
            <a:pPr>
              <a:lnSpc>
                <a:spcPct val="115000"/>
              </a:lnSpc>
            </a:pPr>
            <a:r>
              <a:rPr lang="en-US" dirty="0">
                <a:solidFill>
                  <a:srgbClr val="FF0000"/>
                </a:solidFill>
                <a:latin typeface="Calibri" panose="020F0502020204030204" pitchFamily="34" charset="0"/>
                <a:ea typeface="Calibri" panose="020F0502020204030204" pitchFamily="34" charset="0"/>
                <a:cs typeface="Calibri" panose="020F0502020204030204" pitchFamily="34" charset="0"/>
              </a:rPr>
              <a:t>5. Convert the values from millions to billions in Column D in Table 10, by dividing Column C by 1000.  </a:t>
            </a: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14" name="TextBox 13">
            <a:extLst>
              <a:ext uri="{FF2B5EF4-FFF2-40B4-BE49-F238E27FC236}">
                <a16:creationId xmlns:a16="http://schemas.microsoft.com/office/drawing/2014/main" id="{7F0AF4F0-EC43-9A49-AFFE-9670EC5A5A8C}"/>
              </a:ext>
            </a:extLst>
          </p:cNvPr>
          <p:cNvSpPr txBox="1"/>
          <p:nvPr/>
        </p:nvSpPr>
        <p:spPr>
          <a:xfrm>
            <a:off x="426813" y="6230012"/>
            <a:ext cx="11325124" cy="369332"/>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cs typeface="Calibri" panose="020F0502020204030204" pitchFamily="34" charset="0"/>
              </a:rPr>
              <a:t>Pause for Analysis: </a:t>
            </a:r>
            <a:r>
              <a:rPr lang="en-US" dirty="0"/>
              <a:t>What is the difference between a PPP conversion and adjusting for inflation? Discuss with a partner.  </a:t>
            </a:r>
            <a:endParaRPr lang="en-US" dirty="0">
              <a:cs typeface="Calibri" panose="020F0502020204030204" pitchFamily="34" charset="0"/>
            </a:endParaRPr>
          </a:p>
        </p:txBody>
      </p:sp>
      <p:pic>
        <p:nvPicPr>
          <p:cNvPr id="3" name="Picture 2">
            <a:extLst>
              <a:ext uri="{FF2B5EF4-FFF2-40B4-BE49-F238E27FC236}">
                <a16:creationId xmlns:a16="http://schemas.microsoft.com/office/drawing/2014/main" id="{E7FC5D7B-6D05-AC46-9318-C901CDBBCA1F}"/>
              </a:ext>
            </a:extLst>
          </p:cNvPr>
          <p:cNvPicPr>
            <a:picLocks noChangeAspect="1"/>
          </p:cNvPicPr>
          <p:nvPr/>
        </p:nvPicPr>
        <p:blipFill>
          <a:blip r:embed="rId4"/>
          <a:stretch>
            <a:fillRect/>
          </a:stretch>
        </p:blipFill>
        <p:spPr>
          <a:xfrm>
            <a:off x="9036391" y="2243022"/>
            <a:ext cx="2941159" cy="1628141"/>
          </a:xfrm>
          <a:prstGeom prst="rect">
            <a:avLst/>
          </a:prstGeom>
        </p:spPr>
      </p:pic>
      <p:sp>
        <p:nvSpPr>
          <p:cNvPr id="5" name="Slide Number Placeholder 4">
            <a:extLst>
              <a:ext uri="{FF2B5EF4-FFF2-40B4-BE49-F238E27FC236}">
                <a16:creationId xmlns:a16="http://schemas.microsoft.com/office/drawing/2014/main" id="{F130B458-80E4-7E4B-BD4C-E73CCCEA2CE8}"/>
              </a:ext>
            </a:extLst>
          </p:cNvPr>
          <p:cNvSpPr>
            <a:spLocks noGrp="1"/>
          </p:cNvSpPr>
          <p:nvPr>
            <p:ph type="sldNum" sz="quarter" idx="12"/>
          </p:nvPr>
        </p:nvSpPr>
        <p:spPr>
          <a:xfrm>
            <a:off x="9448800" y="6542413"/>
            <a:ext cx="2743200" cy="365125"/>
          </a:xfrm>
        </p:spPr>
        <p:txBody>
          <a:bodyPr/>
          <a:lstStyle/>
          <a:p>
            <a:fld id="{28DE8CCF-C11A-0949-8C31-4D223438836F}" type="slidenum">
              <a:rPr lang="en-US" smtClean="0"/>
              <a:t>20</a:t>
            </a:fld>
            <a:endParaRPr lang="en-US" dirty="0"/>
          </a:p>
        </p:txBody>
      </p:sp>
      <p:pic>
        <p:nvPicPr>
          <p:cNvPr id="7" name="Picture 6">
            <a:extLst>
              <a:ext uri="{FF2B5EF4-FFF2-40B4-BE49-F238E27FC236}">
                <a16:creationId xmlns:a16="http://schemas.microsoft.com/office/drawing/2014/main" id="{3595A378-31E5-3146-9764-97C13364C7F3}"/>
              </a:ext>
            </a:extLst>
          </p:cNvPr>
          <p:cNvPicPr>
            <a:picLocks noChangeAspect="1"/>
          </p:cNvPicPr>
          <p:nvPr/>
        </p:nvPicPr>
        <p:blipFill>
          <a:blip r:embed="rId5"/>
          <a:stretch>
            <a:fillRect/>
          </a:stretch>
        </p:blipFill>
        <p:spPr>
          <a:xfrm>
            <a:off x="151258" y="2137060"/>
            <a:ext cx="2410868" cy="2133511"/>
          </a:xfrm>
          <a:prstGeom prst="rect">
            <a:avLst/>
          </a:prstGeom>
        </p:spPr>
      </p:pic>
      <p:pic>
        <p:nvPicPr>
          <p:cNvPr id="8" name="Picture 7">
            <a:extLst>
              <a:ext uri="{FF2B5EF4-FFF2-40B4-BE49-F238E27FC236}">
                <a16:creationId xmlns:a16="http://schemas.microsoft.com/office/drawing/2014/main" id="{4C644FF5-07A7-F74E-B687-683A393AD464}"/>
              </a:ext>
            </a:extLst>
          </p:cNvPr>
          <p:cNvPicPr>
            <a:picLocks noChangeAspect="1"/>
          </p:cNvPicPr>
          <p:nvPr/>
        </p:nvPicPr>
        <p:blipFill>
          <a:blip r:embed="rId6"/>
          <a:stretch>
            <a:fillRect/>
          </a:stretch>
        </p:blipFill>
        <p:spPr>
          <a:xfrm>
            <a:off x="151258" y="4403085"/>
            <a:ext cx="6839149" cy="1505473"/>
          </a:xfrm>
          <a:prstGeom prst="rect">
            <a:avLst/>
          </a:prstGeom>
        </p:spPr>
      </p:pic>
    </p:spTree>
    <p:extLst>
      <p:ext uri="{BB962C8B-B14F-4D97-AF65-F5344CB8AC3E}">
        <p14:creationId xmlns:p14="http://schemas.microsoft.com/office/powerpoint/2010/main" val="8451377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Autofit/>
          </a:bodyPr>
          <a:lstStyle/>
          <a:p>
            <a:r>
              <a:rPr lang="en-US" sz="3200" b="1" dirty="0">
                <a:solidFill>
                  <a:schemeClr val="bg1"/>
                </a:solidFill>
                <a:cs typeface="Calibri" panose="020F0502020204030204" pitchFamily="34" charset="0"/>
              </a:rPr>
              <a:t>Part 3: Adjusting for Inflation </a:t>
            </a:r>
            <a:endParaRPr lang="en-US" sz="2400" b="1" dirty="0">
              <a:solidFill>
                <a:schemeClr val="bg1"/>
              </a:solidFill>
              <a:cs typeface="Calibri" panose="020F0502020204030204" pitchFamily="34" charset="0"/>
            </a:endParaRPr>
          </a:p>
        </p:txBody>
      </p:sp>
      <p:sp>
        <p:nvSpPr>
          <p:cNvPr id="9" name="Rectangle 8">
            <a:extLst>
              <a:ext uri="{FF2B5EF4-FFF2-40B4-BE49-F238E27FC236}">
                <a16:creationId xmlns:a16="http://schemas.microsoft.com/office/drawing/2014/main" id="{12F71135-A0CA-AF45-A796-06864A35AB70}"/>
              </a:ext>
            </a:extLst>
          </p:cNvPr>
          <p:cNvSpPr/>
          <p:nvPr/>
        </p:nvSpPr>
        <p:spPr>
          <a:xfrm>
            <a:off x="457200" y="904315"/>
            <a:ext cx="11236036" cy="1200329"/>
          </a:xfrm>
          <a:prstGeom prst="rect">
            <a:avLst/>
          </a:prstGeom>
          <a:ln>
            <a:solidFill>
              <a:schemeClr val="tx1"/>
            </a:solidFill>
          </a:ln>
        </p:spPr>
        <p:txBody>
          <a:bodyPr wrap="square">
            <a:spAutoFit/>
          </a:bodyPr>
          <a:lstStyle/>
          <a:p>
            <a:r>
              <a:rPr lang="en-US" dirty="0"/>
              <a:t>Now you can add the values you just estimated with the rest of the values in the main table by O’Garra (2017), shown in Table 11. Notice, the adjusted 2018 values you calculated in Table 10 appear in Table 11 in the grey cells. The next to last step is to convert the 2016 values from the O’Garra (2017) paper into 2018 USD. The last step is to adjust for double counting, which you will do on the next slide. </a:t>
            </a:r>
          </a:p>
        </p:txBody>
      </p:sp>
      <p:sp>
        <p:nvSpPr>
          <p:cNvPr id="6" name="Rectangle 5">
            <a:extLst>
              <a:ext uri="{FF2B5EF4-FFF2-40B4-BE49-F238E27FC236}">
                <a16:creationId xmlns:a16="http://schemas.microsoft.com/office/drawing/2014/main" id="{AF126735-BE2D-1B45-B9FA-FB2F2C8D5B8C}"/>
              </a:ext>
            </a:extLst>
          </p:cNvPr>
          <p:cNvSpPr/>
          <p:nvPr/>
        </p:nvSpPr>
        <p:spPr>
          <a:xfrm>
            <a:off x="6869688" y="2367439"/>
            <a:ext cx="4946073" cy="3031599"/>
          </a:xfrm>
          <a:prstGeom prst="rect">
            <a:avLst/>
          </a:prstGeom>
        </p:spPr>
        <p:txBody>
          <a:bodyPr wrap="square">
            <a:spAutoFit/>
          </a:bodyPr>
          <a:lstStyle/>
          <a:p>
            <a:r>
              <a:rPr lang="en-US" dirty="0">
                <a:solidFill>
                  <a:srgbClr val="FF0000"/>
                </a:solidFill>
                <a:latin typeface="Calibri" panose="020F0502020204030204" pitchFamily="34" charset="0"/>
                <a:cs typeface="Calibri" panose="020F0502020204030204" pitchFamily="34" charset="0"/>
              </a:rPr>
              <a:t>1. Fill in the yellow cells in the last column in Table 11, by converting the 2016 values from the O’Garra paper to 2018 USD by adjusting for inflation.</a:t>
            </a:r>
          </a:p>
          <a:p>
            <a:pPr marL="342900" indent="-342900">
              <a:buAutoNum type="arabicPeriod"/>
            </a:pPr>
            <a:endParaRPr lang="en-US" sz="11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Sum the column to get the final estimated value of ecosystem services in the Arctic. </a:t>
            </a:r>
          </a:p>
          <a:p>
            <a:pPr marL="342900" indent="-342900">
              <a:buAutoNum type="arabicPeriod"/>
            </a:pPr>
            <a:endParaRPr lang="en-US"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3. Notice the cell in red. You will fill in this cell on the next slide, which adjusts the final estimate to account for double counting of climate regulation benefits. </a:t>
            </a:r>
          </a:p>
        </p:txBody>
      </p:sp>
      <p:pic>
        <p:nvPicPr>
          <p:cNvPr id="4" name="Picture 3">
            <a:extLst>
              <a:ext uri="{FF2B5EF4-FFF2-40B4-BE49-F238E27FC236}">
                <a16:creationId xmlns:a16="http://schemas.microsoft.com/office/drawing/2014/main" id="{84E2F6EE-FF65-9543-82C0-154486955606}"/>
              </a:ext>
            </a:extLst>
          </p:cNvPr>
          <p:cNvPicPr>
            <a:picLocks noChangeAspect="1"/>
          </p:cNvPicPr>
          <p:nvPr/>
        </p:nvPicPr>
        <p:blipFill>
          <a:blip r:embed="rId3"/>
          <a:stretch>
            <a:fillRect/>
          </a:stretch>
        </p:blipFill>
        <p:spPr>
          <a:xfrm>
            <a:off x="457200" y="2300553"/>
            <a:ext cx="6356302" cy="3534579"/>
          </a:xfrm>
          <a:prstGeom prst="rect">
            <a:avLst/>
          </a:prstGeom>
        </p:spPr>
      </p:pic>
      <p:sp>
        <p:nvSpPr>
          <p:cNvPr id="10" name="TextBox 9">
            <a:extLst>
              <a:ext uri="{FF2B5EF4-FFF2-40B4-BE49-F238E27FC236}">
                <a16:creationId xmlns:a16="http://schemas.microsoft.com/office/drawing/2014/main" id="{F365618E-8643-F243-9EF9-FB111BADBBD1}"/>
              </a:ext>
            </a:extLst>
          </p:cNvPr>
          <p:cNvSpPr txBox="1"/>
          <p:nvPr/>
        </p:nvSpPr>
        <p:spPr>
          <a:xfrm>
            <a:off x="457199" y="5952994"/>
            <a:ext cx="11175725"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cs typeface="Calibri" panose="020F0502020204030204" pitchFamily="34" charset="0"/>
              </a:rPr>
              <a:t>Pause for Analysis: </a:t>
            </a:r>
            <a:r>
              <a:rPr lang="en-US" dirty="0">
                <a:cs typeface="Calibri" panose="020F0502020204030204" pitchFamily="34" charset="0"/>
              </a:rPr>
              <a:t>What do you think it means to say that climate regulation benefits are being double counted in the current estimated value? </a:t>
            </a:r>
          </a:p>
        </p:txBody>
      </p:sp>
      <p:sp>
        <p:nvSpPr>
          <p:cNvPr id="3" name="Slide Number Placeholder 2">
            <a:extLst>
              <a:ext uri="{FF2B5EF4-FFF2-40B4-BE49-F238E27FC236}">
                <a16:creationId xmlns:a16="http://schemas.microsoft.com/office/drawing/2014/main" id="{58817CD8-2470-C24C-BD24-74ECE5B80954}"/>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21</a:t>
            </a:fld>
            <a:endParaRPr lang="en-US"/>
          </a:p>
        </p:txBody>
      </p:sp>
    </p:spTree>
    <p:extLst>
      <p:ext uri="{BB962C8B-B14F-4D97-AF65-F5344CB8AC3E}">
        <p14:creationId xmlns:p14="http://schemas.microsoft.com/office/powerpoint/2010/main" val="16025434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Autofit/>
          </a:bodyPr>
          <a:lstStyle/>
          <a:p>
            <a:r>
              <a:rPr lang="en-US" sz="3200" b="1" dirty="0">
                <a:solidFill>
                  <a:schemeClr val="bg1"/>
                </a:solidFill>
                <a:cs typeface="Calibri" panose="020F0502020204030204" pitchFamily="34" charset="0"/>
              </a:rPr>
              <a:t>Part 3: Adjusting for Double Counting of Benefits </a:t>
            </a:r>
            <a:endParaRPr lang="en-US" sz="2400" b="1" dirty="0">
              <a:solidFill>
                <a:schemeClr val="bg1"/>
              </a:solidFill>
              <a:cs typeface="Calibri" panose="020F0502020204030204" pitchFamily="34" charset="0"/>
            </a:endParaRPr>
          </a:p>
        </p:txBody>
      </p:sp>
      <p:sp>
        <p:nvSpPr>
          <p:cNvPr id="9" name="Rectangle 8">
            <a:extLst>
              <a:ext uri="{FF2B5EF4-FFF2-40B4-BE49-F238E27FC236}">
                <a16:creationId xmlns:a16="http://schemas.microsoft.com/office/drawing/2014/main" id="{12F71135-A0CA-AF45-A796-06864A35AB70}"/>
              </a:ext>
            </a:extLst>
          </p:cNvPr>
          <p:cNvSpPr/>
          <p:nvPr/>
        </p:nvSpPr>
        <p:spPr>
          <a:xfrm>
            <a:off x="388964" y="930866"/>
            <a:ext cx="11398221" cy="2477601"/>
          </a:xfrm>
          <a:prstGeom prst="rect">
            <a:avLst/>
          </a:prstGeom>
          <a:ln>
            <a:solidFill>
              <a:schemeClr val="tx1"/>
            </a:solidFill>
          </a:ln>
        </p:spPr>
        <p:txBody>
          <a:bodyPr wrap="square">
            <a:spAutoFit/>
          </a:bodyPr>
          <a:lstStyle/>
          <a:p>
            <a:r>
              <a:rPr lang="en-US" dirty="0"/>
              <a:t>The last step is to account for the benefits of climate regulation that are already incorporated into the other values of the Arctic that also depend on climate regulation. For example, the value of the existence of polar bears in part depends on the polar bears having a cold climate in which to live. Therefore we need to </a:t>
            </a:r>
            <a:r>
              <a:rPr lang="en-US" i="1" dirty="0"/>
              <a:t>subtract</a:t>
            </a:r>
            <a:r>
              <a:rPr lang="en-US" dirty="0"/>
              <a:t> out the value of climate regulation from these other related values, otherwise you would double count the value of climate regulation and overestimate the total value of the Arctic. </a:t>
            </a:r>
          </a:p>
          <a:p>
            <a:endParaRPr lang="en-US" sz="1050" dirty="0"/>
          </a:p>
          <a:p>
            <a:r>
              <a:rPr lang="en-US" dirty="0"/>
              <a:t>To do this you will follow O’Garra and assume that </a:t>
            </a:r>
            <a:r>
              <a:rPr lang="en-US" b="1" dirty="0"/>
              <a:t>the value of climate regulation accounts for 50% of the total of related values </a:t>
            </a:r>
            <a:r>
              <a:rPr lang="en-US" dirty="0"/>
              <a:t>including subsistence harvesting, polar bear hunting, and the existence values of polar bears, reindeer, and beluga whales. </a:t>
            </a:r>
          </a:p>
        </p:txBody>
      </p:sp>
      <p:sp>
        <p:nvSpPr>
          <p:cNvPr id="6" name="Rectangle 5">
            <a:extLst>
              <a:ext uri="{FF2B5EF4-FFF2-40B4-BE49-F238E27FC236}">
                <a16:creationId xmlns:a16="http://schemas.microsoft.com/office/drawing/2014/main" id="{AF126735-BE2D-1B45-B9FA-FB2F2C8D5B8C}"/>
              </a:ext>
            </a:extLst>
          </p:cNvPr>
          <p:cNvSpPr/>
          <p:nvPr/>
        </p:nvSpPr>
        <p:spPr>
          <a:xfrm>
            <a:off x="330751" y="4725799"/>
            <a:ext cx="11242616" cy="815608"/>
          </a:xfrm>
          <a:prstGeom prst="rect">
            <a:avLst/>
          </a:prstGeom>
        </p:spPr>
        <p:txBody>
          <a:bodyPr wrap="square">
            <a:spAutoFit/>
          </a:bodyPr>
          <a:lstStyle/>
          <a:p>
            <a:r>
              <a:rPr lang="en-US" dirty="0">
                <a:solidFill>
                  <a:srgbClr val="FF0000"/>
                </a:solidFill>
              </a:rPr>
              <a:t>1. Fill in the last two columns of Table 12 based on the assumption stated above.</a:t>
            </a:r>
          </a:p>
          <a:p>
            <a:endParaRPr lang="en-US" sz="1100" dirty="0">
              <a:solidFill>
                <a:srgbClr val="FF0000"/>
              </a:solidFill>
            </a:endParaRPr>
          </a:p>
          <a:p>
            <a:r>
              <a:rPr lang="en-US" dirty="0">
                <a:solidFill>
                  <a:srgbClr val="FF0000"/>
                </a:solidFill>
              </a:rPr>
              <a:t>2. Now you are ready to review the final estimate by summing the last column in Table 11. </a:t>
            </a:r>
          </a:p>
        </p:txBody>
      </p:sp>
      <p:sp>
        <p:nvSpPr>
          <p:cNvPr id="8" name="TextBox 7">
            <a:extLst>
              <a:ext uri="{FF2B5EF4-FFF2-40B4-BE49-F238E27FC236}">
                <a16:creationId xmlns:a16="http://schemas.microsoft.com/office/drawing/2014/main" id="{A3F4D999-94FA-4D45-AF77-3D29DE9095C6}"/>
              </a:ext>
            </a:extLst>
          </p:cNvPr>
          <p:cNvSpPr txBox="1"/>
          <p:nvPr/>
        </p:nvSpPr>
        <p:spPr>
          <a:xfrm>
            <a:off x="388963" y="5832474"/>
            <a:ext cx="11398222" cy="369332"/>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cs typeface="Calibri" panose="020F0502020204030204" pitchFamily="34" charset="0"/>
              </a:rPr>
              <a:t>Pause for Analysis: </a:t>
            </a:r>
            <a:r>
              <a:rPr lang="en-US" dirty="0"/>
              <a:t>How does the final value compare to the value estimated in the O’Garra paper? Why is it different?</a:t>
            </a:r>
            <a:endParaRPr lang="en-US" dirty="0">
              <a:cs typeface="Calibri" panose="020F0502020204030204" pitchFamily="34" charset="0"/>
            </a:endParaRPr>
          </a:p>
        </p:txBody>
      </p:sp>
      <p:sp>
        <p:nvSpPr>
          <p:cNvPr id="4" name="Slide Number Placeholder 3">
            <a:extLst>
              <a:ext uri="{FF2B5EF4-FFF2-40B4-BE49-F238E27FC236}">
                <a16:creationId xmlns:a16="http://schemas.microsoft.com/office/drawing/2014/main" id="{27C86B59-B4F1-9441-9DBB-A8F28E647D51}"/>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22</a:t>
            </a:fld>
            <a:endParaRPr lang="en-US" dirty="0"/>
          </a:p>
        </p:txBody>
      </p:sp>
      <p:pic>
        <p:nvPicPr>
          <p:cNvPr id="5" name="Picture 4">
            <a:extLst>
              <a:ext uri="{FF2B5EF4-FFF2-40B4-BE49-F238E27FC236}">
                <a16:creationId xmlns:a16="http://schemas.microsoft.com/office/drawing/2014/main" id="{A8878EFD-FDA2-C44A-A7E4-8632EDF8F3CC}"/>
              </a:ext>
            </a:extLst>
          </p:cNvPr>
          <p:cNvPicPr>
            <a:picLocks noChangeAspect="1"/>
          </p:cNvPicPr>
          <p:nvPr/>
        </p:nvPicPr>
        <p:blipFill>
          <a:blip r:embed="rId3"/>
          <a:stretch>
            <a:fillRect/>
          </a:stretch>
        </p:blipFill>
        <p:spPr>
          <a:xfrm>
            <a:off x="330751" y="3598263"/>
            <a:ext cx="11397977" cy="920728"/>
          </a:xfrm>
          <a:prstGeom prst="rect">
            <a:avLst/>
          </a:prstGeom>
        </p:spPr>
      </p:pic>
    </p:spTree>
    <p:extLst>
      <p:ext uri="{BB962C8B-B14F-4D97-AF65-F5344CB8AC3E}">
        <p14:creationId xmlns:p14="http://schemas.microsoft.com/office/powerpoint/2010/main" val="39613747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Discussion Questions </a:t>
            </a:r>
          </a:p>
        </p:txBody>
      </p:sp>
      <p:sp>
        <p:nvSpPr>
          <p:cNvPr id="6" name="Rectangle 5">
            <a:extLst>
              <a:ext uri="{FF2B5EF4-FFF2-40B4-BE49-F238E27FC236}">
                <a16:creationId xmlns:a16="http://schemas.microsoft.com/office/drawing/2014/main" id="{6BC28BCD-DBF2-FF45-9734-135EBA618B6D}"/>
              </a:ext>
            </a:extLst>
          </p:cNvPr>
          <p:cNvSpPr/>
          <p:nvPr/>
        </p:nvSpPr>
        <p:spPr>
          <a:xfrm>
            <a:off x="684662" y="1213008"/>
            <a:ext cx="10822675" cy="4431983"/>
          </a:xfrm>
          <a:prstGeom prst="rect">
            <a:avLst/>
          </a:prstGeom>
          <a:ln w="12700">
            <a:solidFill>
              <a:schemeClr val="tx1"/>
            </a:solidFill>
          </a:ln>
        </p:spPr>
        <p:txBody>
          <a:bodyPr wrap="square">
            <a:spAutoFit/>
          </a:bodyPr>
          <a:lstStyle/>
          <a:p>
            <a:endParaRPr lang="en-US" sz="2000" b="1" dirty="0">
              <a:latin typeface="Calibri" panose="020F0502020204030204" pitchFamily="34" charset="0"/>
              <a:ea typeface="MS Mincho" panose="02020609040205080304" pitchFamily="49" charset="-128"/>
              <a:cs typeface="Calibri" panose="020F0502020204030204" pitchFamily="34" charset="0"/>
            </a:endParaRPr>
          </a:p>
          <a:p>
            <a:r>
              <a:rPr lang="en-US" sz="2400" b="1" dirty="0">
                <a:ea typeface="MS Mincho" panose="02020609040205080304" pitchFamily="49" charset="-128"/>
                <a:cs typeface="Calibri" panose="020F0502020204030204" pitchFamily="34" charset="0"/>
              </a:rPr>
              <a:t>With a partner or in a small group, discuss the following questions:</a:t>
            </a:r>
          </a:p>
          <a:p>
            <a:endParaRPr lang="en-US" sz="2000" dirty="0">
              <a:ea typeface="MS Mincho" panose="02020609040205080304" pitchFamily="49" charset="-128"/>
              <a:cs typeface="Calibri" panose="020F0502020204030204" pitchFamily="34" charset="0"/>
            </a:endParaRPr>
          </a:p>
          <a:p>
            <a:pPr marL="342900" indent="-342900">
              <a:buAutoNum type="arabicPeriod"/>
            </a:pPr>
            <a:r>
              <a:rPr lang="en-US" sz="2000" dirty="0"/>
              <a:t>What do you think of the final estimated value? Is it reasonable? Why or why not? </a:t>
            </a:r>
          </a:p>
          <a:p>
            <a:pPr marL="342900" indent="-342900">
              <a:buAutoNum type="arabicPeriod"/>
            </a:pPr>
            <a:endParaRPr lang="en-US" sz="2000" dirty="0"/>
          </a:p>
          <a:p>
            <a:pPr marL="342900" indent="-342900">
              <a:buAutoNum type="arabicPeriod"/>
            </a:pPr>
            <a:r>
              <a:rPr lang="en-US" sz="2000" dirty="0"/>
              <a:t>How do you think this estimate could be used in a policy setting? </a:t>
            </a:r>
          </a:p>
          <a:p>
            <a:pPr marL="342900" indent="-342900">
              <a:buAutoNum type="arabicPeriod"/>
            </a:pPr>
            <a:endParaRPr lang="en-US" sz="2000" dirty="0"/>
          </a:p>
          <a:p>
            <a:pPr marL="342900" indent="-342900">
              <a:buAutoNum type="arabicPeriod"/>
            </a:pPr>
            <a:r>
              <a:rPr lang="en-US" sz="2000" dirty="0"/>
              <a:t>What do you think are some of the limitations of the final value estimated, i.e. what were some of the driving assumptions that influenced the final value? Do you think the assumptions are defensible? </a:t>
            </a:r>
          </a:p>
          <a:p>
            <a:pPr marL="342900" indent="-342900">
              <a:buAutoNum type="arabicPeriod"/>
            </a:pPr>
            <a:endParaRPr lang="en-US" sz="2000" dirty="0">
              <a:ea typeface="MS Mincho" panose="02020609040205080304" pitchFamily="49" charset="-128"/>
              <a:cs typeface="Calibri" panose="020F0502020204030204" pitchFamily="34" charset="0"/>
            </a:endParaRPr>
          </a:p>
          <a:p>
            <a:pPr marL="342900" indent="-342900">
              <a:buAutoNum type="arabicPeriod"/>
            </a:pPr>
            <a:r>
              <a:rPr lang="en-US" sz="2000" dirty="0">
                <a:ea typeface="MS Mincho" panose="02020609040205080304" pitchFamily="49" charset="-128"/>
                <a:cs typeface="Calibri" panose="020F0502020204030204" pitchFamily="34" charset="0"/>
              </a:rPr>
              <a:t>What are other sources of value from the Arctic that are not included in the estimate here? How could you go about trying to incorporate these missing values? </a:t>
            </a:r>
          </a:p>
          <a:p>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3" name="Slide Number Placeholder 2">
            <a:extLst>
              <a:ext uri="{FF2B5EF4-FFF2-40B4-BE49-F238E27FC236}">
                <a16:creationId xmlns:a16="http://schemas.microsoft.com/office/drawing/2014/main" id="{40D3AC3D-64CB-DD4A-B7B4-81CC2264D3F7}"/>
              </a:ext>
            </a:extLst>
          </p:cNvPr>
          <p:cNvSpPr>
            <a:spLocks noGrp="1"/>
          </p:cNvSpPr>
          <p:nvPr>
            <p:ph type="sldNum" sz="quarter" idx="12"/>
          </p:nvPr>
        </p:nvSpPr>
        <p:spPr/>
        <p:txBody>
          <a:bodyPr/>
          <a:lstStyle/>
          <a:p>
            <a:fld id="{28DE8CCF-C11A-0949-8C31-4D223438836F}" type="slidenum">
              <a:rPr lang="en-US" smtClean="0"/>
              <a:t>23</a:t>
            </a:fld>
            <a:endParaRPr lang="en-US"/>
          </a:p>
        </p:txBody>
      </p:sp>
    </p:spTree>
    <p:extLst>
      <p:ext uri="{BB962C8B-B14F-4D97-AF65-F5344CB8AC3E}">
        <p14:creationId xmlns:p14="http://schemas.microsoft.com/office/powerpoint/2010/main" val="23266907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Post-Module Assignment </a:t>
            </a:r>
          </a:p>
        </p:txBody>
      </p:sp>
      <p:sp>
        <p:nvSpPr>
          <p:cNvPr id="3" name="Rectangle 2">
            <a:extLst>
              <a:ext uri="{FF2B5EF4-FFF2-40B4-BE49-F238E27FC236}">
                <a16:creationId xmlns:a16="http://schemas.microsoft.com/office/drawing/2014/main" id="{88EAC197-52BF-9149-91A8-BABA047CDAFE}"/>
              </a:ext>
            </a:extLst>
          </p:cNvPr>
          <p:cNvSpPr/>
          <p:nvPr/>
        </p:nvSpPr>
        <p:spPr>
          <a:xfrm>
            <a:off x="0" y="708407"/>
            <a:ext cx="12192000" cy="6109365"/>
          </a:xfrm>
          <a:prstGeom prst="rect">
            <a:avLst/>
          </a:prstGeom>
          <a:ln w="12700">
            <a:solidFill>
              <a:schemeClr val="tx1"/>
            </a:solidFill>
          </a:ln>
        </p:spPr>
        <p:txBody>
          <a:bodyPr wrap="square">
            <a:spAutoFit/>
          </a:bodyPr>
          <a:lstStyle/>
          <a:p>
            <a:pPr algn="ctr"/>
            <a:endParaRPr lang="en-US" sz="1000" b="1" dirty="0"/>
          </a:p>
          <a:p>
            <a:pPr algn="ctr"/>
            <a:r>
              <a:rPr lang="en-US" b="1" dirty="0"/>
              <a:t>Paper Addendum Assignment Overview </a:t>
            </a:r>
          </a:p>
          <a:p>
            <a:endParaRPr lang="en-US" sz="1000" dirty="0"/>
          </a:p>
          <a:p>
            <a:r>
              <a:rPr lang="en-US" dirty="0"/>
              <a:t>An addendum is an item of additional material added at the end of a book or other publication. For this assignment you will write an addendum to the O'Garra (2017) paper for the journal, </a:t>
            </a:r>
            <a:r>
              <a:rPr lang="en-US" i="1" dirty="0"/>
              <a:t>Ecosystem Services</a:t>
            </a:r>
            <a:r>
              <a:rPr lang="en-US" dirty="0"/>
              <a:t>, that will include a revised estimate of the TEV of the Arctic based on your research that includes an additional component in the valuation calculation. For example, you could include the existence value of penguins, or another species native to the Arctic, the value of timber harvested in the Arctic, or another missing value that you’ve identified in the current paper.</a:t>
            </a:r>
          </a:p>
          <a:p>
            <a:endParaRPr lang="en-US" sz="1100" dirty="0"/>
          </a:p>
          <a:p>
            <a:r>
              <a:rPr lang="en-US" dirty="0"/>
              <a:t>To conduct your revised calculation you must find a research article that provides an estimate of the missing value you intend to include and then you will convert the values found in that paper to the Arctic as a whole, similar to what you have done in this module.</a:t>
            </a:r>
          </a:p>
          <a:p>
            <a:endParaRPr lang="en-US" dirty="0"/>
          </a:p>
          <a:p>
            <a:r>
              <a:rPr lang="en-US" dirty="0"/>
              <a:t>The addendum should include the following components:</a:t>
            </a:r>
          </a:p>
          <a:p>
            <a:pPr marL="285750" indent="-285750">
              <a:buFont typeface="Arial" panose="020B0604020202020204" pitchFamily="34" charset="0"/>
              <a:buChar char="•"/>
            </a:pPr>
            <a:r>
              <a:rPr lang="en-US" dirty="0"/>
              <a:t>An Introduction explaining why the current estimated value in the paper is not sufficient and how you update the calculation.</a:t>
            </a:r>
          </a:p>
          <a:p>
            <a:pPr marL="285750" indent="-285750">
              <a:buFont typeface="Arial" panose="020B0604020202020204" pitchFamily="34" charset="0"/>
              <a:buChar char="•"/>
            </a:pPr>
            <a:r>
              <a:rPr lang="en-US" dirty="0"/>
              <a:t>A description of the added primary data source (research paper, journal article, etc.) used in your updated valuation and how the value was estimated, including any important assumptions underlying </a:t>
            </a:r>
            <a:r>
              <a:rPr lang="en-US"/>
              <a:t>the value. </a:t>
            </a:r>
            <a:endParaRPr lang="en-US" dirty="0"/>
          </a:p>
          <a:p>
            <a:pPr marL="285750" indent="-285750">
              <a:buFont typeface="Arial" panose="020B0604020202020204" pitchFamily="34" charset="0"/>
              <a:buChar char="•"/>
            </a:pPr>
            <a:r>
              <a:rPr lang="en-US" dirty="0"/>
              <a:t>A description of the process by which you converted the data from the primary source to fit in with the estimate for the annual total economic value, including a table of your conversions and relevant sources as appropriate.</a:t>
            </a:r>
          </a:p>
          <a:p>
            <a:pPr marL="742950" lvl="1" indent="-285750">
              <a:buFont typeface="Arial" panose="020B0604020202020204" pitchFamily="34" charset="0"/>
              <a:buChar char="•"/>
            </a:pPr>
            <a:r>
              <a:rPr lang="en-US" dirty="0"/>
              <a:t>This should include a discussion of any assumptions you made in the calculation of your added value and the potential limitations and implications of these assumptions. </a:t>
            </a:r>
          </a:p>
          <a:p>
            <a:pPr marL="285750" indent="-285750">
              <a:buFont typeface="Arial" panose="020B0604020202020204" pitchFamily="34" charset="0"/>
              <a:buChar char="•"/>
            </a:pPr>
            <a:r>
              <a:rPr lang="en-US" dirty="0"/>
              <a:t>Results and discussion where you report the revised annual TEV of the Arctic and why this estimate is important from a policy perspective. </a:t>
            </a:r>
          </a:p>
        </p:txBody>
      </p:sp>
      <p:sp>
        <p:nvSpPr>
          <p:cNvPr id="4" name="Slide Number Placeholder 3">
            <a:extLst>
              <a:ext uri="{FF2B5EF4-FFF2-40B4-BE49-F238E27FC236}">
                <a16:creationId xmlns:a16="http://schemas.microsoft.com/office/drawing/2014/main" id="{438AAE6D-F178-7040-B13F-4D3083DE2DD2}"/>
              </a:ext>
            </a:extLst>
          </p:cNvPr>
          <p:cNvSpPr>
            <a:spLocks noGrp="1"/>
          </p:cNvSpPr>
          <p:nvPr>
            <p:ph type="sldNum" sz="quarter" idx="12"/>
          </p:nvPr>
        </p:nvSpPr>
        <p:spPr>
          <a:xfrm>
            <a:off x="9448800" y="6492875"/>
            <a:ext cx="2743200" cy="365125"/>
          </a:xfrm>
        </p:spPr>
        <p:txBody>
          <a:bodyPr/>
          <a:lstStyle/>
          <a:p>
            <a:fld id="{28DE8CCF-C11A-0949-8C31-4D223438836F}" type="slidenum">
              <a:rPr lang="en-US" smtClean="0"/>
              <a:t>24</a:t>
            </a:fld>
            <a:endParaRPr lang="en-US" dirty="0"/>
          </a:p>
        </p:txBody>
      </p:sp>
    </p:spTree>
    <p:extLst>
      <p:ext uri="{BB962C8B-B14F-4D97-AF65-F5344CB8AC3E}">
        <p14:creationId xmlns:p14="http://schemas.microsoft.com/office/powerpoint/2010/main" val="2250696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References</a:t>
            </a:r>
          </a:p>
        </p:txBody>
      </p:sp>
      <p:sp>
        <p:nvSpPr>
          <p:cNvPr id="3" name="TextBox 2">
            <a:extLst>
              <a:ext uri="{FF2B5EF4-FFF2-40B4-BE49-F238E27FC236}">
                <a16:creationId xmlns:a16="http://schemas.microsoft.com/office/drawing/2014/main" id="{B7E60A86-5D9A-D14F-84E9-DA9A02DD47C6}"/>
              </a:ext>
            </a:extLst>
          </p:cNvPr>
          <p:cNvSpPr txBox="1"/>
          <p:nvPr/>
        </p:nvSpPr>
        <p:spPr>
          <a:xfrm>
            <a:off x="264373" y="906601"/>
            <a:ext cx="11354764" cy="5632311"/>
          </a:xfrm>
          <a:prstGeom prst="rect">
            <a:avLst/>
          </a:prstGeom>
          <a:noFill/>
        </p:spPr>
        <p:txBody>
          <a:bodyPr wrap="square" rtlCol="0">
            <a:spAutoFit/>
          </a:bodyPr>
          <a:lstStyle/>
          <a:p>
            <a:r>
              <a:rPr lang="en-US" dirty="0"/>
              <a:t>Boxall, P. C., </a:t>
            </a:r>
            <a:r>
              <a:rPr lang="en-US" dirty="0" err="1"/>
              <a:t>Adamowicz</a:t>
            </a:r>
            <a:r>
              <a:rPr lang="en-US" dirty="0"/>
              <a:t>, W. L., </a:t>
            </a:r>
            <a:r>
              <a:rPr lang="en-US" dirty="0" err="1"/>
              <a:t>Olar</a:t>
            </a:r>
            <a:r>
              <a:rPr lang="en-US" dirty="0"/>
              <a:t>, M., West, G. E., &amp; </a:t>
            </a:r>
            <a:r>
              <a:rPr lang="en-US" dirty="0" err="1"/>
              <a:t>Cantin</a:t>
            </a:r>
            <a:r>
              <a:rPr lang="en-US" dirty="0"/>
              <a:t>, G. (2012). Analysis of the economic benefits associated with the recovery of threatened marine mammal species in the Canadian St. Lawrence Estuary. Marine Policy, 36(1), 189-197. </a:t>
            </a:r>
          </a:p>
          <a:p>
            <a:pPr lvl="0"/>
            <a:endParaRPr lang="en-US" dirty="0"/>
          </a:p>
          <a:p>
            <a:r>
              <a:rPr lang="en-US" dirty="0"/>
              <a:t>Economist article, Sandwiched: </a:t>
            </a:r>
            <a:r>
              <a:rPr lang="en-US" dirty="0" err="1"/>
              <a:t>Burgernomics</a:t>
            </a:r>
            <a:r>
              <a:rPr lang="en-US" dirty="0"/>
              <a:t> says currencies are very dear in Europe but very cheap in Asia from July 24</a:t>
            </a:r>
            <a:r>
              <a:rPr lang="en-US" baseline="30000" dirty="0"/>
              <a:t>th</a:t>
            </a:r>
            <a:r>
              <a:rPr lang="en-US" dirty="0"/>
              <a:t>, 2008. Retrieved from: https://</a:t>
            </a:r>
            <a:r>
              <a:rPr lang="en-US" dirty="0" err="1"/>
              <a:t>www.economist.com</a:t>
            </a:r>
            <a:r>
              <a:rPr lang="en-US" dirty="0"/>
              <a:t>/node/11793125</a:t>
            </a:r>
          </a:p>
          <a:p>
            <a:pPr lvl="0"/>
            <a:endParaRPr lang="en-US" dirty="0"/>
          </a:p>
          <a:p>
            <a:pPr lvl="0"/>
            <a:r>
              <a:rPr lang="en-US" dirty="0"/>
              <a:t>Fall, J.A. (2016) Subsistence in Alaska: A Year 2014 Update. Division of Subsistence, Alaska Division of Fish and Game. </a:t>
            </a:r>
          </a:p>
          <a:p>
            <a:pPr lvl="0"/>
            <a:endParaRPr lang="en-US" dirty="0"/>
          </a:p>
          <a:p>
            <a:pPr lvl="0"/>
            <a:r>
              <a:rPr lang="en-US" dirty="0"/>
              <a:t>Goodstein, E., </a:t>
            </a:r>
            <a:r>
              <a:rPr lang="en-US" dirty="0" err="1"/>
              <a:t>Euskirchen</a:t>
            </a:r>
            <a:r>
              <a:rPr lang="en-US" dirty="0"/>
              <a:t>, E., &amp; Huntington, H. (2010). An initial estimate of the cost of lost climate regulation services due to changes in the Arctic Cryosphere. Washington, DC: Pew Centre. </a:t>
            </a:r>
          </a:p>
          <a:p>
            <a:pPr lvl="0"/>
            <a:endParaRPr lang="en-US" dirty="0"/>
          </a:p>
          <a:p>
            <a:pPr lvl="0"/>
            <a:r>
              <a:rPr lang="en-US" dirty="0" err="1"/>
              <a:t>O’Garra</a:t>
            </a:r>
            <a:r>
              <a:rPr lang="en-US" dirty="0"/>
              <a:t>, T. (2017). Economic value of ecosystem services, minerals and oil in a melting Arctic: A preliminary assessment. </a:t>
            </a:r>
            <a:r>
              <a:rPr lang="en-US" i="1" dirty="0"/>
              <a:t>Ecosystem services</a:t>
            </a:r>
            <a:r>
              <a:rPr lang="en-US" dirty="0"/>
              <a:t>, </a:t>
            </a:r>
            <a:r>
              <a:rPr lang="en-US" i="1" dirty="0"/>
              <a:t>24</a:t>
            </a:r>
            <a:r>
              <a:rPr lang="en-US" dirty="0"/>
              <a:t>, 180-186.</a:t>
            </a:r>
          </a:p>
          <a:p>
            <a:pPr lvl="0"/>
            <a:endParaRPr lang="en-US" dirty="0"/>
          </a:p>
          <a:p>
            <a:pPr lvl="0"/>
            <a:r>
              <a:rPr lang="en-US" dirty="0" err="1"/>
              <a:t>Olar</a:t>
            </a:r>
            <a:r>
              <a:rPr lang="en-US" dirty="0"/>
              <a:t>, M. et al. (2011). Evidence of the socio-economic importance of polar bears for Canada. Prepared by </a:t>
            </a:r>
            <a:r>
              <a:rPr lang="en-US" dirty="0" err="1"/>
              <a:t>ÉcoRessources</a:t>
            </a:r>
            <a:r>
              <a:rPr lang="en-US" dirty="0"/>
              <a:t> Consultants, for Environment Canada. </a:t>
            </a:r>
          </a:p>
          <a:p>
            <a:pPr lvl="0"/>
            <a:endParaRPr lang="en-US" dirty="0"/>
          </a:p>
          <a:p>
            <a:pPr lvl="0"/>
            <a:r>
              <a:rPr lang="en-US" dirty="0"/>
              <a:t>Purchasing Power Parities. OECD Data. Retrieved from: </a:t>
            </a:r>
            <a:r>
              <a:rPr lang="en-US" dirty="0">
                <a:hlinkClick r:id="rId2"/>
              </a:rPr>
              <a:t>https://data.oecd.org/conversion/purchasing-power-parities-</a:t>
            </a:r>
            <a:r>
              <a:rPr lang="en-US" dirty="0" err="1">
                <a:hlinkClick r:id="rId2"/>
              </a:rPr>
              <a:t>ppp.ht</a:t>
            </a:r>
            <a:r>
              <a:rPr lang="en-US" dirty="0" err="1"/>
              <a:t>m</a:t>
            </a:r>
            <a:endParaRPr lang="en-US" dirty="0"/>
          </a:p>
        </p:txBody>
      </p:sp>
      <p:sp>
        <p:nvSpPr>
          <p:cNvPr id="4" name="Slide Number Placeholder 3">
            <a:extLst>
              <a:ext uri="{FF2B5EF4-FFF2-40B4-BE49-F238E27FC236}">
                <a16:creationId xmlns:a16="http://schemas.microsoft.com/office/drawing/2014/main" id="{CFEA0EC2-F532-4F41-BC9C-38F7EFCCC9D6}"/>
              </a:ext>
            </a:extLst>
          </p:cNvPr>
          <p:cNvSpPr>
            <a:spLocks noGrp="1"/>
          </p:cNvSpPr>
          <p:nvPr>
            <p:ph type="sldNum" sz="quarter" idx="12"/>
          </p:nvPr>
        </p:nvSpPr>
        <p:spPr/>
        <p:txBody>
          <a:bodyPr/>
          <a:lstStyle/>
          <a:p>
            <a:fld id="{28DE8CCF-C11A-0949-8C31-4D223438836F}" type="slidenum">
              <a:rPr lang="en-US" smtClean="0"/>
              <a:t>25</a:t>
            </a:fld>
            <a:endParaRPr lang="en-US"/>
          </a:p>
        </p:txBody>
      </p:sp>
    </p:spTree>
    <p:extLst>
      <p:ext uri="{BB962C8B-B14F-4D97-AF65-F5344CB8AC3E}">
        <p14:creationId xmlns:p14="http://schemas.microsoft.com/office/powerpoint/2010/main" val="497075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normAutofit/>
          </a:bodyPr>
          <a:lstStyle/>
          <a:p>
            <a:r>
              <a:rPr lang="en-US" sz="3200" b="1" dirty="0">
                <a:solidFill>
                  <a:schemeClr val="bg1"/>
                </a:solidFill>
              </a:rPr>
              <a:t>Introduction – Climate Connection</a:t>
            </a:r>
          </a:p>
        </p:txBody>
      </p:sp>
      <p:sp>
        <p:nvSpPr>
          <p:cNvPr id="4" name="Rectangle 3">
            <a:extLst>
              <a:ext uri="{FF2B5EF4-FFF2-40B4-BE49-F238E27FC236}">
                <a16:creationId xmlns:a16="http://schemas.microsoft.com/office/drawing/2014/main" id="{12286C7E-9FDB-2942-A6C2-3F210E854837}"/>
              </a:ext>
            </a:extLst>
          </p:cNvPr>
          <p:cNvSpPr/>
          <p:nvPr/>
        </p:nvSpPr>
        <p:spPr>
          <a:xfrm>
            <a:off x="526616" y="1079420"/>
            <a:ext cx="5304341" cy="5355312"/>
          </a:xfrm>
          <a:prstGeom prst="rect">
            <a:avLst/>
          </a:prstGeom>
          <a:ln>
            <a:solidFill>
              <a:schemeClr val="tx1"/>
            </a:solidFill>
          </a:ln>
        </p:spPr>
        <p:txBody>
          <a:bodyPr wrap="square">
            <a:spAutoFit/>
          </a:bodyPr>
          <a:lstStyle/>
          <a:p>
            <a:r>
              <a:rPr lang="en-US" dirty="0"/>
              <a:t>Among the many impacts of climate change, some of the most extreme effects are expected to happen in the polar regions (the Arctic and Antarctic) due to polar amplifications. The Arctic encompasses the northern most region of the globe and includes portions of eight countries: the United States (Alaska), Canada, Russia, Greenland, Norway, Sweden, Iceland, and Finland. </a:t>
            </a:r>
          </a:p>
          <a:p>
            <a:endParaRPr lang="en-US" sz="1000" dirty="0"/>
          </a:p>
          <a:p>
            <a:r>
              <a:rPr lang="en-US" dirty="0"/>
              <a:t>The Arctic provides numerous benefits to </a:t>
            </a:r>
            <a:r>
              <a:rPr lang="en-US" dirty="0">
                <a:latin typeface="Calibri" panose="020F0502020204030204" pitchFamily="34" charset="0"/>
                <a:ea typeface="Times New Roman" panose="02020603050405020304" pitchFamily="18" charset="0"/>
                <a:cs typeface="Calibri" panose="020F0502020204030204" pitchFamily="34" charset="0"/>
              </a:rPr>
              <a:t>both local populations and the global community. It is home to </a:t>
            </a:r>
            <a:r>
              <a:rPr lang="en-US" dirty="0"/>
              <a:t> dozens of species, including polar bears, reindeer, and whales, and provides a number of ecosystem services </a:t>
            </a:r>
            <a:r>
              <a:rPr lang="en-US" dirty="0">
                <a:latin typeface="Calibri" panose="020F0502020204030204" pitchFamily="34" charset="0"/>
                <a:ea typeface="Times New Roman" panose="02020603050405020304" pitchFamily="18" charset="0"/>
                <a:cs typeface="Calibri" panose="020F0502020204030204" pitchFamily="34" charset="0"/>
              </a:rPr>
              <a:t>through climate regulation, biodiversity, and much more. However, given that these resources are not typically exchanged in a market and do not have a price tag associated with them, trying to get estimates for the value of these non-market goods can be a challenge. </a:t>
            </a:r>
          </a:p>
        </p:txBody>
      </p:sp>
      <p:pic>
        <p:nvPicPr>
          <p:cNvPr id="6" name="Picture 5">
            <a:extLst>
              <a:ext uri="{FF2B5EF4-FFF2-40B4-BE49-F238E27FC236}">
                <a16:creationId xmlns:a16="http://schemas.microsoft.com/office/drawing/2014/main" id="{1FA5C635-2F1F-BB45-A1B9-26CD6D8D6688}"/>
              </a:ext>
            </a:extLst>
          </p:cNvPr>
          <p:cNvPicPr/>
          <p:nvPr/>
        </p:nvPicPr>
        <p:blipFill>
          <a:blip r:embed="rId3">
            <a:extLst>
              <a:ext uri="{28A0092B-C50C-407E-A947-70E740481C1C}">
                <a14:useLocalDpi xmlns:a14="http://schemas.microsoft.com/office/drawing/2010/main" val="0"/>
              </a:ext>
            </a:extLst>
          </a:blip>
          <a:stretch>
            <a:fillRect/>
          </a:stretch>
        </p:blipFill>
        <p:spPr>
          <a:xfrm>
            <a:off x="6183085" y="1083702"/>
            <a:ext cx="5174028" cy="5074031"/>
          </a:xfrm>
          <a:prstGeom prst="rect">
            <a:avLst/>
          </a:prstGeom>
        </p:spPr>
      </p:pic>
      <p:sp>
        <p:nvSpPr>
          <p:cNvPr id="3" name="Slide Number Placeholder 2">
            <a:extLst>
              <a:ext uri="{FF2B5EF4-FFF2-40B4-BE49-F238E27FC236}">
                <a16:creationId xmlns:a16="http://schemas.microsoft.com/office/drawing/2014/main" id="{D43CE197-FB7C-3149-A1FC-CA62ACE35810}"/>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3</a:t>
            </a:fld>
            <a:endParaRPr lang="en-US"/>
          </a:p>
        </p:txBody>
      </p:sp>
      <p:sp>
        <p:nvSpPr>
          <p:cNvPr id="5" name="TextBox 4">
            <a:extLst>
              <a:ext uri="{FF2B5EF4-FFF2-40B4-BE49-F238E27FC236}">
                <a16:creationId xmlns:a16="http://schemas.microsoft.com/office/drawing/2014/main" id="{0692FFB6-7D77-7846-945E-1B7A4B322A64}"/>
              </a:ext>
            </a:extLst>
          </p:cNvPr>
          <p:cNvSpPr txBox="1"/>
          <p:nvPr/>
        </p:nvSpPr>
        <p:spPr>
          <a:xfrm>
            <a:off x="6183085" y="6145447"/>
            <a:ext cx="3860544" cy="307777"/>
          </a:xfrm>
          <a:prstGeom prst="rect">
            <a:avLst/>
          </a:prstGeom>
          <a:noFill/>
        </p:spPr>
        <p:txBody>
          <a:bodyPr wrap="none" rtlCol="0">
            <a:spAutoFit/>
          </a:bodyPr>
          <a:lstStyle/>
          <a:p>
            <a:r>
              <a:rPr lang="en-US" sz="1400" dirty="0"/>
              <a:t>Image Source: </a:t>
            </a:r>
            <a:r>
              <a:rPr lang="en-US" sz="1400" u="sng" dirty="0">
                <a:hlinkClick r:id="rId4" tooltip="File:Arctic.svg"/>
              </a:rPr>
              <a:t>File:Arctic.svg</a:t>
            </a:r>
            <a:r>
              <a:rPr lang="en-US" sz="1400" dirty="0"/>
              <a:t>, CIA World Fact Book </a:t>
            </a:r>
          </a:p>
        </p:txBody>
      </p:sp>
    </p:spTree>
    <p:extLst>
      <p:ext uri="{BB962C8B-B14F-4D97-AF65-F5344CB8AC3E}">
        <p14:creationId xmlns:p14="http://schemas.microsoft.com/office/powerpoint/2010/main" val="433503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normAutofit/>
          </a:bodyPr>
          <a:lstStyle/>
          <a:p>
            <a:r>
              <a:rPr lang="en-US" sz="3200" b="1" dirty="0">
                <a:solidFill>
                  <a:schemeClr val="bg1"/>
                </a:solidFill>
              </a:rPr>
              <a:t>Introduction – Amplified Warming in the Polar Regions</a:t>
            </a:r>
          </a:p>
        </p:txBody>
      </p:sp>
      <p:sp>
        <p:nvSpPr>
          <p:cNvPr id="4" name="Rectangle 3">
            <a:extLst>
              <a:ext uri="{FF2B5EF4-FFF2-40B4-BE49-F238E27FC236}">
                <a16:creationId xmlns:a16="http://schemas.microsoft.com/office/drawing/2014/main" id="{12286C7E-9FDB-2942-A6C2-3F210E854837}"/>
              </a:ext>
            </a:extLst>
          </p:cNvPr>
          <p:cNvSpPr/>
          <p:nvPr/>
        </p:nvSpPr>
        <p:spPr>
          <a:xfrm>
            <a:off x="346603" y="1094392"/>
            <a:ext cx="5844399" cy="5147563"/>
          </a:xfrm>
          <a:prstGeom prst="rect">
            <a:avLst/>
          </a:prstGeom>
          <a:ln>
            <a:solidFill>
              <a:schemeClr val="tx1"/>
            </a:solidFill>
          </a:ln>
        </p:spPr>
        <p:txBody>
          <a:bodyPr wrap="square">
            <a:spAutoFit/>
          </a:bodyPr>
          <a:lstStyle/>
          <a:p>
            <a:r>
              <a:rPr lang="en-US" dirty="0"/>
              <a:t>The maps to the right show the predicted changes in average temperature (a) and precipitation (b) from the years 1986-2005 to 2081-2100 for two GHG emissions scenarios, RCP.2.6 which predicts moderate warming, and RCP 8.5 which would result under continued high levels of emissions. </a:t>
            </a:r>
          </a:p>
          <a:p>
            <a:endParaRPr lang="en-US" sz="1050" dirty="0"/>
          </a:p>
          <a:p>
            <a:r>
              <a:rPr lang="en-US" dirty="0"/>
              <a:t>Under a scenario of moderate future GHG emissions, changes in temperature for the United States are predicted to be about 1.5°C (or 2.7 °F) by 2100. However, in the Arctic, temperature increases could be as large as 11°C (or 19.8 °F). </a:t>
            </a:r>
          </a:p>
          <a:p>
            <a:endParaRPr lang="en-US" sz="1050" dirty="0"/>
          </a:p>
          <a:p>
            <a:r>
              <a:rPr lang="en-US" dirty="0"/>
              <a:t>The potential cost of damages under extreme temperatures and melting Arctic ice could result in irreparable changes to the region and loss of essential functions important for global climate regulation. Thus, estimating the value of the Arctic’s resources, ecosystem services, and existence are important factors to be included in economic analyses when determining how to best allocate scarce resources to mitigate the impacts of climate change.</a:t>
            </a:r>
          </a:p>
        </p:txBody>
      </p:sp>
      <p:pic>
        <p:nvPicPr>
          <p:cNvPr id="5" name="Picture 4">
            <a:extLst>
              <a:ext uri="{FF2B5EF4-FFF2-40B4-BE49-F238E27FC236}">
                <a16:creationId xmlns:a16="http://schemas.microsoft.com/office/drawing/2014/main" id="{161F1789-3165-F64B-8046-92B8ACD5D165}"/>
              </a:ext>
            </a:extLst>
          </p:cNvPr>
          <p:cNvPicPr/>
          <p:nvPr/>
        </p:nvPicPr>
        <p:blipFill rotWithShape="1">
          <a:blip r:embed="rId3">
            <a:extLst>
              <a:ext uri="{28A0092B-C50C-407E-A947-70E740481C1C}">
                <a14:useLocalDpi xmlns:a14="http://schemas.microsoft.com/office/drawing/2010/main" val="0"/>
              </a:ext>
            </a:extLst>
          </a:blip>
          <a:srcRect t="-11" b="45602"/>
          <a:stretch/>
        </p:blipFill>
        <p:spPr>
          <a:xfrm>
            <a:off x="6398580" y="1120409"/>
            <a:ext cx="5250320" cy="4644621"/>
          </a:xfrm>
          <a:prstGeom prst="rect">
            <a:avLst/>
          </a:prstGeom>
        </p:spPr>
      </p:pic>
      <p:sp>
        <p:nvSpPr>
          <p:cNvPr id="3" name="TextBox 2">
            <a:extLst>
              <a:ext uri="{FF2B5EF4-FFF2-40B4-BE49-F238E27FC236}">
                <a16:creationId xmlns:a16="http://schemas.microsoft.com/office/drawing/2014/main" id="{E4195D29-7145-3642-B46F-EDFC63AD6699}"/>
              </a:ext>
            </a:extLst>
          </p:cNvPr>
          <p:cNvSpPr txBox="1"/>
          <p:nvPr/>
        </p:nvSpPr>
        <p:spPr>
          <a:xfrm>
            <a:off x="6365127" y="5745112"/>
            <a:ext cx="5652702" cy="1015663"/>
          </a:xfrm>
          <a:prstGeom prst="rect">
            <a:avLst/>
          </a:prstGeom>
          <a:noFill/>
        </p:spPr>
        <p:txBody>
          <a:bodyPr wrap="square" rtlCol="0">
            <a:spAutoFit/>
          </a:bodyPr>
          <a:lstStyle/>
          <a:p>
            <a:r>
              <a:rPr lang="en-US" sz="1200" dirty="0"/>
              <a:t>Source: Figure SPM 7 from IPCC, 2013: </a:t>
            </a:r>
            <a:r>
              <a:rPr lang="en-US" sz="1200" i="1" dirty="0"/>
              <a:t>Climate Change 2013: The Physical Science Basis. Contribution of Working Group I to the Fifth Assessment Report of the Intergovernmental Panel on Climate Change</a:t>
            </a:r>
            <a:r>
              <a:rPr lang="en-US" sz="1200" dirty="0"/>
              <a:t> [Stocker, T.F., D. Qin, G.-K. Plattner, M. </a:t>
            </a:r>
            <a:r>
              <a:rPr lang="en-US" sz="1200" dirty="0" err="1"/>
              <a:t>Tignor</a:t>
            </a:r>
            <a:r>
              <a:rPr lang="en-US" sz="1200" dirty="0"/>
              <a:t>, S.K. Allen, J. </a:t>
            </a:r>
            <a:r>
              <a:rPr lang="en-US" sz="1200" dirty="0" err="1"/>
              <a:t>Boschung</a:t>
            </a:r>
            <a:r>
              <a:rPr lang="en-US" sz="1200" dirty="0"/>
              <a:t>, A. </a:t>
            </a:r>
            <a:r>
              <a:rPr lang="en-US" sz="1200" dirty="0" err="1"/>
              <a:t>Nauels</a:t>
            </a:r>
            <a:r>
              <a:rPr lang="en-US" sz="1200" dirty="0"/>
              <a:t>, Y. Xia, V. Bex and P.M. Midgley (eds.)]. Cambridge University Press, Cambridge, United Kingdom and New York, NY, USA, 1535 pp.</a:t>
            </a:r>
          </a:p>
        </p:txBody>
      </p:sp>
      <p:sp>
        <p:nvSpPr>
          <p:cNvPr id="6" name="Slide Number Placeholder 5">
            <a:extLst>
              <a:ext uri="{FF2B5EF4-FFF2-40B4-BE49-F238E27FC236}">
                <a16:creationId xmlns:a16="http://schemas.microsoft.com/office/drawing/2014/main" id="{6A3C27CE-F198-D24A-A8AB-3A7B391E37EF}"/>
              </a:ext>
            </a:extLst>
          </p:cNvPr>
          <p:cNvSpPr>
            <a:spLocks noGrp="1"/>
          </p:cNvSpPr>
          <p:nvPr>
            <p:ph type="sldNum" sz="quarter" idx="12"/>
          </p:nvPr>
        </p:nvSpPr>
        <p:spPr/>
        <p:txBody>
          <a:bodyPr/>
          <a:lstStyle/>
          <a:p>
            <a:fld id="{28DE8CCF-C11A-0949-8C31-4D223438836F}" type="slidenum">
              <a:rPr lang="en-US" smtClean="0"/>
              <a:t>4</a:t>
            </a:fld>
            <a:endParaRPr lang="en-US" dirty="0"/>
          </a:p>
        </p:txBody>
      </p:sp>
    </p:spTree>
    <p:extLst>
      <p:ext uri="{BB962C8B-B14F-4D97-AF65-F5344CB8AC3E}">
        <p14:creationId xmlns:p14="http://schemas.microsoft.com/office/powerpoint/2010/main" val="19958702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normAutofit/>
          </a:bodyPr>
          <a:lstStyle/>
          <a:p>
            <a:r>
              <a:rPr lang="en-US" sz="3200" b="1" dirty="0">
                <a:solidFill>
                  <a:schemeClr val="bg1"/>
                </a:solidFill>
              </a:rPr>
              <a:t>Introduction </a:t>
            </a:r>
            <a:r>
              <a:rPr lang="en-US" sz="3600" b="1" dirty="0">
                <a:solidFill>
                  <a:schemeClr val="bg1"/>
                </a:solidFill>
              </a:rPr>
              <a:t>– The Total Economic Value Framework</a:t>
            </a:r>
          </a:p>
        </p:txBody>
      </p:sp>
      <p:sp>
        <p:nvSpPr>
          <p:cNvPr id="9" name="TextBox 8">
            <a:extLst>
              <a:ext uri="{FF2B5EF4-FFF2-40B4-BE49-F238E27FC236}">
                <a16:creationId xmlns:a16="http://schemas.microsoft.com/office/drawing/2014/main" id="{AF2350CB-CB37-DF47-A8A2-64D43965C6A8}"/>
              </a:ext>
            </a:extLst>
          </p:cNvPr>
          <p:cNvSpPr txBox="1"/>
          <p:nvPr/>
        </p:nvSpPr>
        <p:spPr>
          <a:xfrm>
            <a:off x="265215" y="934299"/>
            <a:ext cx="11661569" cy="1200329"/>
          </a:xfrm>
          <a:prstGeom prst="rect">
            <a:avLst/>
          </a:prstGeom>
          <a:noFill/>
          <a:ln>
            <a:solidFill>
              <a:schemeClr val="tx1"/>
            </a:solidFill>
          </a:ln>
        </p:spPr>
        <p:txBody>
          <a:bodyPr wrap="square" rtlCol="0">
            <a:spAutoFit/>
          </a:bodyPr>
          <a:lstStyle/>
          <a:p>
            <a:r>
              <a:rPr lang="en-US" dirty="0"/>
              <a:t>The total value of a resource, such as the Arctic,</a:t>
            </a:r>
            <a:r>
              <a:rPr lang="en-US" b="1" dirty="0"/>
              <a:t> </a:t>
            </a:r>
            <a:r>
              <a:rPr lang="en-US" dirty="0"/>
              <a:t>includes both use and nonuse values and can be summarized in the figure below. The sum of all these values combined is the </a:t>
            </a:r>
            <a:r>
              <a:rPr lang="en-US" b="1" dirty="0"/>
              <a:t>Total Economic Value</a:t>
            </a:r>
            <a:r>
              <a:rPr lang="en-US" dirty="0"/>
              <a:t>  (TEV) of a resource. In this module you will estimate the total economic value of the Arctic, based on both use and nonuse values using a variety of valuation techniques. </a:t>
            </a:r>
          </a:p>
        </p:txBody>
      </p:sp>
      <p:sp>
        <p:nvSpPr>
          <p:cNvPr id="3" name="Slide Number Placeholder 2">
            <a:extLst>
              <a:ext uri="{FF2B5EF4-FFF2-40B4-BE49-F238E27FC236}">
                <a16:creationId xmlns:a16="http://schemas.microsoft.com/office/drawing/2014/main" id="{DFC97B68-1540-2741-BA23-C9F7F08C18D7}"/>
              </a:ext>
            </a:extLst>
          </p:cNvPr>
          <p:cNvSpPr>
            <a:spLocks noGrp="1"/>
          </p:cNvSpPr>
          <p:nvPr>
            <p:ph type="sldNum" sz="quarter" idx="12"/>
          </p:nvPr>
        </p:nvSpPr>
        <p:spPr>
          <a:xfrm>
            <a:off x="9298380" y="6443910"/>
            <a:ext cx="2743200" cy="365125"/>
          </a:xfrm>
        </p:spPr>
        <p:txBody>
          <a:bodyPr/>
          <a:lstStyle/>
          <a:p>
            <a:fld id="{28DE8CCF-C11A-0949-8C31-4D223438836F}" type="slidenum">
              <a:rPr lang="en-US" smtClean="0"/>
              <a:t>5</a:t>
            </a:fld>
            <a:endParaRPr lang="en-US" dirty="0"/>
          </a:p>
        </p:txBody>
      </p:sp>
      <p:sp>
        <p:nvSpPr>
          <p:cNvPr id="4" name="TextBox 3">
            <a:extLst>
              <a:ext uri="{FF2B5EF4-FFF2-40B4-BE49-F238E27FC236}">
                <a16:creationId xmlns:a16="http://schemas.microsoft.com/office/drawing/2014/main" id="{BC7D3229-C6E6-4349-8B64-1504F4BD3A55}"/>
              </a:ext>
            </a:extLst>
          </p:cNvPr>
          <p:cNvSpPr txBox="1"/>
          <p:nvPr/>
        </p:nvSpPr>
        <p:spPr>
          <a:xfrm>
            <a:off x="7588333" y="2460335"/>
            <a:ext cx="4453247" cy="3970318"/>
          </a:xfrm>
          <a:prstGeom prst="rect">
            <a:avLst/>
          </a:prstGeom>
          <a:noFill/>
        </p:spPr>
        <p:txBody>
          <a:bodyPr wrap="square" rtlCol="0">
            <a:spAutoFit/>
          </a:bodyPr>
          <a:lstStyle/>
          <a:p>
            <a:r>
              <a:rPr lang="en-US" b="1" dirty="0"/>
              <a:t>Use values </a:t>
            </a:r>
            <a:r>
              <a:rPr lang="en-US" dirty="0"/>
              <a:t>include both </a:t>
            </a:r>
            <a:r>
              <a:rPr lang="en-US" u="sng" dirty="0"/>
              <a:t>direct</a:t>
            </a:r>
            <a:r>
              <a:rPr lang="en-US" dirty="0"/>
              <a:t> use of a resource, such as fishing or hiking, and </a:t>
            </a:r>
            <a:r>
              <a:rPr lang="en-US" u="sng" dirty="0"/>
              <a:t>indirect</a:t>
            </a:r>
            <a:r>
              <a:rPr lang="en-US" dirty="0"/>
              <a:t> use, such as water filtration benefits. </a:t>
            </a:r>
          </a:p>
          <a:p>
            <a:endParaRPr lang="en-US" dirty="0"/>
          </a:p>
          <a:p>
            <a:r>
              <a:rPr lang="en-US" b="1" dirty="0"/>
              <a:t>Nonuse values </a:t>
            </a:r>
            <a:r>
              <a:rPr lang="en-US" dirty="0"/>
              <a:t>include values from knowing a resource is in </a:t>
            </a:r>
            <a:r>
              <a:rPr lang="en-US" u="sng" dirty="0"/>
              <a:t>existence</a:t>
            </a:r>
            <a:r>
              <a:rPr lang="en-US" dirty="0"/>
              <a:t> (e.g. the Grand Canyon) and the </a:t>
            </a:r>
            <a:r>
              <a:rPr lang="en-US" u="sng" dirty="0"/>
              <a:t>bequest</a:t>
            </a:r>
            <a:r>
              <a:rPr lang="en-US" dirty="0"/>
              <a:t> value of wanting to preserve a resource for future generations, such as your grandchildren. </a:t>
            </a:r>
          </a:p>
          <a:p>
            <a:endParaRPr lang="en-US" dirty="0"/>
          </a:p>
          <a:p>
            <a:r>
              <a:rPr lang="en-US" b="1" dirty="0"/>
              <a:t>Option value </a:t>
            </a:r>
            <a:r>
              <a:rPr lang="en-US" dirty="0"/>
              <a:t>refers to the value one holds due to wanting to preserve the resource for future use (e.g. the Amazon Rain forest for future pharmaceutical discoveries). </a:t>
            </a:r>
          </a:p>
        </p:txBody>
      </p:sp>
      <p:pic>
        <p:nvPicPr>
          <p:cNvPr id="6" name="Picture 5">
            <a:extLst>
              <a:ext uri="{FF2B5EF4-FFF2-40B4-BE49-F238E27FC236}">
                <a16:creationId xmlns:a16="http://schemas.microsoft.com/office/drawing/2014/main" id="{28033F33-2B91-8D4E-8249-9DF8BF1CFA10}"/>
              </a:ext>
            </a:extLst>
          </p:cNvPr>
          <p:cNvPicPr>
            <a:picLocks noChangeAspect="1"/>
          </p:cNvPicPr>
          <p:nvPr/>
        </p:nvPicPr>
        <p:blipFill>
          <a:blip r:embed="rId3"/>
          <a:stretch>
            <a:fillRect/>
          </a:stretch>
        </p:blipFill>
        <p:spPr>
          <a:xfrm>
            <a:off x="265214" y="2356235"/>
            <a:ext cx="7148935" cy="3149052"/>
          </a:xfrm>
          <a:prstGeom prst="rect">
            <a:avLst/>
          </a:prstGeom>
        </p:spPr>
      </p:pic>
      <p:sp>
        <p:nvSpPr>
          <p:cNvPr id="36" name="TextBox 35">
            <a:extLst>
              <a:ext uri="{FF2B5EF4-FFF2-40B4-BE49-F238E27FC236}">
                <a16:creationId xmlns:a16="http://schemas.microsoft.com/office/drawing/2014/main" id="{B309BEF0-70F2-9C43-B2C5-41658D8252C8}"/>
              </a:ext>
            </a:extLst>
          </p:cNvPr>
          <p:cNvSpPr txBox="1"/>
          <p:nvPr/>
        </p:nvSpPr>
        <p:spPr>
          <a:xfrm>
            <a:off x="265214" y="5703143"/>
            <a:ext cx="7148935"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Consider the total economic value of the Arctic, what do you think are some of </a:t>
            </a:r>
            <a:r>
              <a:rPr lang="en-US" u="sng" dirty="0"/>
              <a:t>direct</a:t>
            </a:r>
            <a:r>
              <a:rPr lang="en-US" dirty="0"/>
              <a:t> and </a:t>
            </a:r>
            <a:r>
              <a:rPr lang="en-US" u="sng" dirty="0"/>
              <a:t>indirect</a:t>
            </a:r>
            <a:r>
              <a:rPr lang="en-US" dirty="0"/>
              <a:t> use values that should be included? </a:t>
            </a:r>
            <a:endParaRPr lang="en-US" b="1" dirty="0"/>
          </a:p>
        </p:txBody>
      </p:sp>
    </p:spTree>
    <p:extLst>
      <p:ext uri="{BB962C8B-B14F-4D97-AF65-F5344CB8AC3E}">
        <p14:creationId xmlns:p14="http://schemas.microsoft.com/office/powerpoint/2010/main" val="2357680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normAutofit/>
          </a:bodyPr>
          <a:lstStyle/>
          <a:p>
            <a:r>
              <a:rPr lang="en-US" sz="3200" b="1" dirty="0">
                <a:solidFill>
                  <a:schemeClr val="bg1"/>
                </a:solidFill>
              </a:rPr>
              <a:t> Introduction – Total Economic Valuation of the Arctic </a:t>
            </a:r>
          </a:p>
        </p:txBody>
      </p:sp>
      <p:sp>
        <p:nvSpPr>
          <p:cNvPr id="9" name="TextBox 8">
            <a:extLst>
              <a:ext uri="{FF2B5EF4-FFF2-40B4-BE49-F238E27FC236}">
                <a16:creationId xmlns:a16="http://schemas.microsoft.com/office/drawing/2014/main" id="{AF2350CB-CB37-DF47-A8A2-64D43965C6A8}"/>
              </a:ext>
            </a:extLst>
          </p:cNvPr>
          <p:cNvSpPr txBox="1"/>
          <p:nvPr/>
        </p:nvSpPr>
        <p:spPr>
          <a:xfrm>
            <a:off x="216136" y="829994"/>
            <a:ext cx="11866835" cy="923330"/>
          </a:xfrm>
          <a:prstGeom prst="rect">
            <a:avLst/>
          </a:prstGeom>
          <a:noFill/>
          <a:ln>
            <a:solidFill>
              <a:schemeClr val="tx1"/>
            </a:solidFill>
          </a:ln>
        </p:spPr>
        <p:txBody>
          <a:bodyPr wrap="square" rtlCol="0">
            <a:spAutoFit/>
          </a:bodyPr>
          <a:lstStyle/>
          <a:p>
            <a:r>
              <a:rPr lang="en-US" dirty="0"/>
              <a:t>The estimation of the TEV of the Arctic that you will be conducting in this module is based on a partial replication of a study by O’Garra (2017) from the journal </a:t>
            </a:r>
            <a:r>
              <a:rPr lang="en-US" i="1" dirty="0"/>
              <a:t>Ecosystem Services</a:t>
            </a:r>
            <a:r>
              <a:rPr lang="en-US" dirty="0"/>
              <a:t>. Table 1 below displays the main table from the paper that you will be replicating, but with some updates using more current data.</a:t>
            </a:r>
          </a:p>
        </p:txBody>
      </p:sp>
      <p:sp>
        <p:nvSpPr>
          <p:cNvPr id="10" name="Rectangle 9">
            <a:extLst>
              <a:ext uri="{FF2B5EF4-FFF2-40B4-BE49-F238E27FC236}">
                <a16:creationId xmlns:a16="http://schemas.microsoft.com/office/drawing/2014/main" id="{29314777-BEBB-6449-931F-82035B2F6985}"/>
              </a:ext>
            </a:extLst>
          </p:cNvPr>
          <p:cNvSpPr/>
          <p:nvPr/>
        </p:nvSpPr>
        <p:spPr>
          <a:xfrm>
            <a:off x="7232071" y="2449248"/>
            <a:ext cx="4693919" cy="369332"/>
          </a:xfrm>
          <a:prstGeom prst="rect">
            <a:avLst/>
          </a:prstGeom>
        </p:spPr>
        <p:txBody>
          <a:bodyPr wrap="square">
            <a:spAutoFit/>
          </a:bodyPr>
          <a:lstStyle/>
          <a:p>
            <a:endParaRPr lang="en-US" dirty="0"/>
          </a:p>
        </p:txBody>
      </p:sp>
      <p:pic>
        <p:nvPicPr>
          <p:cNvPr id="7" name="Picture 6">
            <a:extLst>
              <a:ext uri="{FF2B5EF4-FFF2-40B4-BE49-F238E27FC236}">
                <a16:creationId xmlns:a16="http://schemas.microsoft.com/office/drawing/2014/main" id="{4CA739EB-D721-D248-8FB1-1A6DFCB4B695}"/>
              </a:ext>
            </a:extLst>
          </p:cNvPr>
          <p:cNvPicPr/>
          <p:nvPr/>
        </p:nvPicPr>
        <p:blipFill>
          <a:blip r:embed="rId3"/>
          <a:stretch>
            <a:fillRect/>
          </a:stretch>
        </p:blipFill>
        <p:spPr>
          <a:xfrm>
            <a:off x="3882457" y="1811155"/>
            <a:ext cx="8213766" cy="4851069"/>
          </a:xfrm>
          <a:prstGeom prst="rect">
            <a:avLst/>
          </a:prstGeom>
        </p:spPr>
      </p:pic>
      <p:sp>
        <p:nvSpPr>
          <p:cNvPr id="3" name="Rectangle 2">
            <a:extLst>
              <a:ext uri="{FF2B5EF4-FFF2-40B4-BE49-F238E27FC236}">
                <a16:creationId xmlns:a16="http://schemas.microsoft.com/office/drawing/2014/main" id="{A0837A3D-8B14-FB44-A001-2F7FEDE44807}"/>
              </a:ext>
            </a:extLst>
          </p:cNvPr>
          <p:cNvSpPr/>
          <p:nvPr/>
        </p:nvSpPr>
        <p:spPr>
          <a:xfrm>
            <a:off x="195531" y="1895037"/>
            <a:ext cx="3516693" cy="3139321"/>
          </a:xfrm>
          <a:prstGeom prst="rect">
            <a:avLst/>
          </a:prstGeom>
        </p:spPr>
        <p:txBody>
          <a:bodyPr wrap="square">
            <a:spAutoFit/>
          </a:bodyPr>
          <a:lstStyle/>
          <a:p>
            <a:r>
              <a:rPr lang="en-US" dirty="0"/>
              <a:t>Table 1 includes direct use values, such as mining and fishing, as well as nonuse values such as the existence value of polar bears and cultural heritage values of reindeer. The estimation of these values rely on environmental valuation techniques such as contingent valuation, benefits transfer, and market valuation of the goods and services provided by the Arctic. </a:t>
            </a:r>
          </a:p>
        </p:txBody>
      </p:sp>
      <p:sp>
        <p:nvSpPr>
          <p:cNvPr id="8" name="TextBox 7">
            <a:extLst>
              <a:ext uri="{FF2B5EF4-FFF2-40B4-BE49-F238E27FC236}">
                <a16:creationId xmlns:a16="http://schemas.microsoft.com/office/drawing/2014/main" id="{FE33520B-FE73-DC40-B453-C06A6FEAAFA9}"/>
              </a:ext>
            </a:extLst>
          </p:cNvPr>
          <p:cNvSpPr txBox="1"/>
          <p:nvPr/>
        </p:nvSpPr>
        <p:spPr>
          <a:xfrm>
            <a:off x="216136" y="5141096"/>
            <a:ext cx="3595842" cy="1477328"/>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a:t>
            </a:r>
            <a:r>
              <a:rPr lang="en-US" dirty="0"/>
              <a:t>: In addition to the values listed in Table 1 from the O’Garra (2017) paper, what are some other values of the Arctic not included in this analysis? </a:t>
            </a:r>
          </a:p>
        </p:txBody>
      </p:sp>
      <p:sp>
        <p:nvSpPr>
          <p:cNvPr id="4" name="Slide Number Placeholder 3">
            <a:extLst>
              <a:ext uri="{FF2B5EF4-FFF2-40B4-BE49-F238E27FC236}">
                <a16:creationId xmlns:a16="http://schemas.microsoft.com/office/drawing/2014/main" id="{CBEA1FB6-D7E9-4D43-BC00-11187BDB3F6D}"/>
              </a:ext>
            </a:extLst>
          </p:cNvPr>
          <p:cNvSpPr>
            <a:spLocks noGrp="1"/>
          </p:cNvSpPr>
          <p:nvPr>
            <p:ph type="sldNum" sz="quarter" idx="12"/>
          </p:nvPr>
        </p:nvSpPr>
        <p:spPr>
          <a:xfrm>
            <a:off x="9423502" y="6537492"/>
            <a:ext cx="2743200" cy="365125"/>
          </a:xfrm>
        </p:spPr>
        <p:txBody>
          <a:bodyPr/>
          <a:lstStyle/>
          <a:p>
            <a:fld id="{28DE8CCF-C11A-0949-8C31-4D223438836F}" type="slidenum">
              <a:rPr lang="en-US" smtClean="0"/>
              <a:t>6</a:t>
            </a:fld>
            <a:endParaRPr lang="en-US" dirty="0"/>
          </a:p>
        </p:txBody>
      </p:sp>
    </p:spTree>
    <p:extLst>
      <p:ext uri="{BB962C8B-B14F-4D97-AF65-F5344CB8AC3E}">
        <p14:creationId xmlns:p14="http://schemas.microsoft.com/office/powerpoint/2010/main" val="2418540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Gathering the Data </a:t>
            </a:r>
          </a:p>
        </p:txBody>
      </p:sp>
      <p:sp>
        <p:nvSpPr>
          <p:cNvPr id="7" name="Rectangle 6">
            <a:extLst>
              <a:ext uri="{FF2B5EF4-FFF2-40B4-BE49-F238E27FC236}">
                <a16:creationId xmlns:a16="http://schemas.microsoft.com/office/drawing/2014/main" id="{F14379F2-5CE8-9549-BAC1-34729FDBDB8B}"/>
              </a:ext>
            </a:extLst>
          </p:cNvPr>
          <p:cNvSpPr/>
          <p:nvPr/>
        </p:nvSpPr>
        <p:spPr>
          <a:xfrm>
            <a:off x="6700038" y="2151122"/>
            <a:ext cx="5422269" cy="4524315"/>
          </a:xfrm>
          <a:prstGeom prst="rect">
            <a:avLst/>
          </a:prstGeom>
        </p:spPr>
        <p:txBody>
          <a:bodyPr wrap="square">
            <a:spAutoFit/>
          </a:bodyPr>
          <a:lstStyle/>
          <a:p>
            <a:r>
              <a:rPr lang="en-US" dirty="0">
                <a:solidFill>
                  <a:srgbClr val="FF0000"/>
                </a:solidFill>
              </a:rPr>
              <a:t>To begin, open the “CGI TEV Arctic Spreadsheet” in Excel and click on the tab “Part 1. Data” at the bottom.  </a:t>
            </a:r>
          </a:p>
          <a:p>
            <a:endParaRPr lang="en-US" dirty="0">
              <a:solidFill>
                <a:srgbClr val="FF0000"/>
              </a:solidFill>
            </a:endParaRPr>
          </a:p>
          <a:p>
            <a:r>
              <a:rPr lang="en-US" dirty="0"/>
              <a:t>Here you will see Tables 1 and 2. All of the values in the last column in Table 1 are taken directly from the O’Garra (2017) paper. The colored rows are the missing values that you will fill in as part of the replication.</a:t>
            </a:r>
          </a:p>
          <a:p>
            <a:endParaRPr lang="en-US" dirty="0"/>
          </a:p>
          <a:p>
            <a:r>
              <a:rPr lang="en-US" dirty="0"/>
              <a:t>The colors in Table 1 correspond to the same colors in Table 2, which matches the sources you will refer to when collecting the data for each resource or service (e.g. subsistence food, climate regulation, etc.).</a:t>
            </a:r>
          </a:p>
          <a:p>
            <a:endParaRPr lang="en-US" dirty="0">
              <a:solidFill>
                <a:srgbClr val="FF0000"/>
              </a:solidFill>
            </a:endParaRPr>
          </a:p>
          <a:p>
            <a:r>
              <a:rPr lang="en-US" dirty="0"/>
              <a:t>For each data source you will record the relevant values, units, and the year the data was collected in Table 2.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3" name="Rectangle 2">
            <a:extLst>
              <a:ext uri="{FF2B5EF4-FFF2-40B4-BE49-F238E27FC236}">
                <a16:creationId xmlns:a16="http://schemas.microsoft.com/office/drawing/2014/main" id="{E2EDF79B-BE10-814B-A0D2-E961F12D95F7}"/>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8">
            <a:extLst>
              <a:ext uri="{FF2B5EF4-FFF2-40B4-BE49-F238E27FC236}">
                <a16:creationId xmlns:a16="http://schemas.microsoft.com/office/drawing/2014/main" id="{0A2F52A4-8E89-FC41-BF13-C961C7AEA121}"/>
              </a:ext>
            </a:extLst>
          </p:cNvPr>
          <p:cNvSpPr/>
          <p:nvPr/>
        </p:nvSpPr>
        <p:spPr>
          <a:xfrm>
            <a:off x="251791" y="861413"/>
            <a:ext cx="11688417" cy="923330"/>
          </a:xfrm>
          <a:prstGeom prst="rect">
            <a:avLst/>
          </a:prstGeom>
          <a:ln>
            <a:solidFill>
              <a:schemeClr val="tx1"/>
            </a:solidFill>
          </a:ln>
        </p:spPr>
        <p:txBody>
          <a:bodyPr wrap="square">
            <a:spAutoFit/>
          </a:bodyPr>
          <a:lstStyle/>
          <a:p>
            <a:r>
              <a:rPr lang="en-US" dirty="0"/>
              <a:t>In this section, you will begin the analysis by gathering data from a number of primary sources to use for the final calculation. You will refer to the same sources used by </a:t>
            </a:r>
            <a:r>
              <a:rPr lang="en-US" dirty="0" err="1"/>
              <a:t>O’Garra</a:t>
            </a:r>
            <a:r>
              <a:rPr lang="en-US" dirty="0"/>
              <a:t> (2017) to identify the information and record it in Excel. In the next section you will convert the data you gathered here to annual values. </a:t>
            </a:r>
          </a:p>
        </p:txBody>
      </p:sp>
      <p:sp>
        <p:nvSpPr>
          <p:cNvPr id="4" name="Slide Number Placeholder 3">
            <a:extLst>
              <a:ext uri="{FF2B5EF4-FFF2-40B4-BE49-F238E27FC236}">
                <a16:creationId xmlns:a16="http://schemas.microsoft.com/office/drawing/2014/main" id="{17494F76-6BB9-6240-AE6F-AFEB3BBAB629}"/>
              </a:ext>
            </a:extLst>
          </p:cNvPr>
          <p:cNvSpPr>
            <a:spLocks noGrp="1"/>
          </p:cNvSpPr>
          <p:nvPr>
            <p:ph type="sldNum" sz="quarter" idx="12"/>
          </p:nvPr>
        </p:nvSpPr>
        <p:spPr>
          <a:xfrm>
            <a:off x="9411173" y="6492875"/>
            <a:ext cx="2743200" cy="365125"/>
          </a:xfrm>
        </p:spPr>
        <p:txBody>
          <a:bodyPr/>
          <a:lstStyle/>
          <a:p>
            <a:fld id="{28DE8CCF-C11A-0949-8C31-4D223438836F}" type="slidenum">
              <a:rPr lang="en-US" smtClean="0"/>
              <a:t>7</a:t>
            </a:fld>
            <a:endParaRPr lang="en-US" dirty="0"/>
          </a:p>
        </p:txBody>
      </p:sp>
      <p:pic>
        <p:nvPicPr>
          <p:cNvPr id="5" name="Picture 4">
            <a:extLst>
              <a:ext uri="{FF2B5EF4-FFF2-40B4-BE49-F238E27FC236}">
                <a16:creationId xmlns:a16="http://schemas.microsoft.com/office/drawing/2014/main" id="{16A81B93-8335-2447-A826-3D72AEF99529}"/>
              </a:ext>
            </a:extLst>
          </p:cNvPr>
          <p:cNvPicPr>
            <a:picLocks noChangeAspect="1"/>
          </p:cNvPicPr>
          <p:nvPr/>
        </p:nvPicPr>
        <p:blipFill>
          <a:blip r:embed="rId3"/>
          <a:stretch>
            <a:fillRect/>
          </a:stretch>
        </p:blipFill>
        <p:spPr>
          <a:xfrm>
            <a:off x="251791" y="1901140"/>
            <a:ext cx="6324192" cy="4774297"/>
          </a:xfrm>
          <a:prstGeom prst="rect">
            <a:avLst/>
          </a:prstGeom>
        </p:spPr>
      </p:pic>
    </p:spTree>
    <p:extLst>
      <p:ext uri="{BB962C8B-B14F-4D97-AF65-F5344CB8AC3E}">
        <p14:creationId xmlns:p14="http://schemas.microsoft.com/office/powerpoint/2010/main" val="15979028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Gathering the Data </a:t>
            </a:r>
          </a:p>
        </p:txBody>
      </p:sp>
      <p:sp>
        <p:nvSpPr>
          <p:cNvPr id="4" name="Rectangle 3">
            <a:extLst>
              <a:ext uri="{FF2B5EF4-FFF2-40B4-BE49-F238E27FC236}">
                <a16:creationId xmlns:a16="http://schemas.microsoft.com/office/drawing/2014/main" id="{EB36CA16-6CB9-AC4A-9D2C-2E6A9D3B16E0}"/>
              </a:ext>
            </a:extLst>
          </p:cNvPr>
          <p:cNvSpPr/>
          <p:nvPr/>
        </p:nvSpPr>
        <p:spPr>
          <a:xfrm>
            <a:off x="172278" y="856933"/>
            <a:ext cx="11798708" cy="1200329"/>
          </a:xfrm>
          <a:prstGeom prst="rect">
            <a:avLst/>
          </a:prstGeom>
          <a:ln>
            <a:solidFill>
              <a:schemeClr val="tx1"/>
            </a:solidFill>
          </a:ln>
        </p:spPr>
        <p:txBody>
          <a:bodyPr wrap="square">
            <a:spAutoFit/>
          </a:bodyPr>
          <a:lstStyle/>
          <a:p>
            <a:r>
              <a:rPr lang="en-US" dirty="0"/>
              <a:t>The references listed below are the same sources used in the O’Garra (2017) paper except for an updated report on subsistence hunting and fishing in Alaska (Fall 2016), you will refer to the more recent report using 2014 data instead of the 2012 data used in the O’Garra paper. You will be guided through selected sections of the papers and reports starting with the Fall (2016) report on the next slide. </a:t>
            </a:r>
          </a:p>
        </p:txBody>
      </p:sp>
      <p:sp>
        <p:nvSpPr>
          <p:cNvPr id="3" name="Rectangle 2">
            <a:extLst>
              <a:ext uri="{FF2B5EF4-FFF2-40B4-BE49-F238E27FC236}">
                <a16:creationId xmlns:a16="http://schemas.microsoft.com/office/drawing/2014/main" id="{E2EDF79B-BE10-814B-A0D2-E961F12D95F7}"/>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Slide Number Placeholder 4">
            <a:extLst>
              <a:ext uri="{FF2B5EF4-FFF2-40B4-BE49-F238E27FC236}">
                <a16:creationId xmlns:a16="http://schemas.microsoft.com/office/drawing/2014/main" id="{303A6DB3-DFFA-3444-A1D1-87588A14B6A9}"/>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8</a:t>
            </a:fld>
            <a:endParaRPr lang="en-US" dirty="0"/>
          </a:p>
        </p:txBody>
      </p:sp>
      <p:pic>
        <p:nvPicPr>
          <p:cNvPr id="6" name="Picture 5">
            <a:extLst>
              <a:ext uri="{FF2B5EF4-FFF2-40B4-BE49-F238E27FC236}">
                <a16:creationId xmlns:a16="http://schemas.microsoft.com/office/drawing/2014/main" id="{4AE359C6-265F-4946-9E57-10F130FA756B}"/>
              </a:ext>
            </a:extLst>
          </p:cNvPr>
          <p:cNvPicPr>
            <a:picLocks noChangeAspect="1"/>
          </p:cNvPicPr>
          <p:nvPr/>
        </p:nvPicPr>
        <p:blipFill>
          <a:blip r:embed="rId2"/>
          <a:stretch>
            <a:fillRect/>
          </a:stretch>
        </p:blipFill>
        <p:spPr>
          <a:xfrm>
            <a:off x="6230586" y="2507868"/>
            <a:ext cx="5740400" cy="3733800"/>
          </a:xfrm>
          <a:prstGeom prst="rect">
            <a:avLst/>
          </a:prstGeom>
        </p:spPr>
      </p:pic>
      <p:sp>
        <p:nvSpPr>
          <p:cNvPr id="7" name="TextBox 6">
            <a:extLst>
              <a:ext uri="{FF2B5EF4-FFF2-40B4-BE49-F238E27FC236}">
                <a16:creationId xmlns:a16="http://schemas.microsoft.com/office/drawing/2014/main" id="{BECC04B5-5FB1-6B43-BF55-D4169F05134C}"/>
              </a:ext>
            </a:extLst>
          </p:cNvPr>
          <p:cNvSpPr txBox="1"/>
          <p:nvPr/>
        </p:nvSpPr>
        <p:spPr>
          <a:xfrm>
            <a:off x="172278" y="2076442"/>
            <a:ext cx="6162304" cy="4632037"/>
          </a:xfrm>
          <a:prstGeom prst="rect">
            <a:avLst/>
          </a:prstGeom>
          <a:noFill/>
        </p:spPr>
        <p:txBody>
          <a:bodyPr wrap="square" rtlCol="0">
            <a:spAutoFit/>
          </a:bodyPr>
          <a:lstStyle/>
          <a:p>
            <a:r>
              <a:rPr lang="en-US" b="1" dirty="0"/>
              <a:t>Reference Papers:</a:t>
            </a:r>
          </a:p>
          <a:p>
            <a:endParaRPr lang="en-US" sz="1000" b="1" dirty="0"/>
          </a:p>
          <a:p>
            <a:pPr marL="285750" lvl="0" indent="-285750">
              <a:buFont typeface="Arial" panose="020B0604020202020204" pitchFamily="34" charset="0"/>
              <a:buChar char="•"/>
            </a:pPr>
            <a:r>
              <a:rPr lang="en-US" b="1" dirty="0"/>
              <a:t>Fall, J.A. (2016)</a:t>
            </a:r>
            <a:r>
              <a:rPr lang="en-US" dirty="0"/>
              <a:t> Subsistence in Alaska: A Year 2014 Update. Division of Subsistence, Alaska Division of Fish and Game. </a:t>
            </a:r>
          </a:p>
          <a:p>
            <a:pPr marL="285750" lvl="0" indent="-285750">
              <a:buFont typeface="Arial" panose="020B0604020202020204" pitchFamily="34" charset="0"/>
              <a:buChar char="•"/>
            </a:pPr>
            <a:endParaRPr lang="en-US" sz="500" dirty="0"/>
          </a:p>
          <a:p>
            <a:pPr marL="285750" lvl="0" indent="-285750">
              <a:buFont typeface="Arial" panose="020B0604020202020204" pitchFamily="34" charset="0"/>
              <a:buChar char="•"/>
            </a:pPr>
            <a:r>
              <a:rPr lang="de-DE" b="1" dirty="0" err="1"/>
              <a:t>Goodstein</a:t>
            </a:r>
            <a:r>
              <a:rPr lang="de-DE" b="1" dirty="0"/>
              <a:t>, E., Euskirchen, E., &amp; Huntington, H. (2010).</a:t>
            </a:r>
            <a:r>
              <a:rPr lang="de-DE" dirty="0"/>
              <a:t> </a:t>
            </a:r>
            <a:r>
              <a:rPr lang="en-US" dirty="0"/>
              <a:t>An initial estimate of the cost of lost climate regulation services due to changes in the Arctic Cryosphere. Washington, DC: Pew Centre. </a:t>
            </a:r>
          </a:p>
          <a:p>
            <a:pPr marL="285750" lvl="0" indent="-285750">
              <a:buFont typeface="Arial" panose="020B0604020202020204" pitchFamily="34" charset="0"/>
              <a:buChar char="•"/>
            </a:pPr>
            <a:endParaRPr lang="en-US" sz="500" dirty="0"/>
          </a:p>
          <a:p>
            <a:pPr marL="285750" lvl="0" indent="-285750">
              <a:buFont typeface="Arial" panose="020B0604020202020204" pitchFamily="34" charset="0"/>
              <a:buChar char="•"/>
            </a:pPr>
            <a:r>
              <a:rPr lang="en-US" b="1" dirty="0" err="1"/>
              <a:t>Olar</a:t>
            </a:r>
            <a:r>
              <a:rPr lang="en-US" b="1" dirty="0"/>
              <a:t>, M. et al. (2011).</a:t>
            </a:r>
            <a:r>
              <a:rPr lang="en-US" dirty="0"/>
              <a:t> Evidence of the socio-economic importance of polar bears for Canada. Prepared by </a:t>
            </a:r>
            <a:r>
              <a:rPr lang="en-US" dirty="0" err="1"/>
              <a:t>ÉcoResources</a:t>
            </a:r>
            <a:r>
              <a:rPr lang="en-US" dirty="0"/>
              <a:t> Consultants, for Environment Canada. </a:t>
            </a:r>
          </a:p>
          <a:p>
            <a:pPr marL="285750" lvl="0" indent="-285750">
              <a:buFont typeface="Arial" panose="020B0604020202020204" pitchFamily="34" charset="0"/>
              <a:buChar char="•"/>
            </a:pPr>
            <a:endParaRPr lang="en-US" sz="500" dirty="0"/>
          </a:p>
          <a:p>
            <a:pPr marL="285750" lvl="0" indent="-285750">
              <a:buFont typeface="Arial" panose="020B0604020202020204" pitchFamily="34" charset="0"/>
              <a:buChar char="•"/>
            </a:pPr>
            <a:r>
              <a:rPr lang="en-US" b="1" dirty="0"/>
              <a:t>Boxall, P. C., </a:t>
            </a:r>
            <a:r>
              <a:rPr lang="en-US" b="1" dirty="0" err="1"/>
              <a:t>Adamowicz</a:t>
            </a:r>
            <a:r>
              <a:rPr lang="en-US" b="1" dirty="0"/>
              <a:t>, W. L., </a:t>
            </a:r>
            <a:r>
              <a:rPr lang="en-US" b="1" dirty="0" err="1"/>
              <a:t>Olar</a:t>
            </a:r>
            <a:r>
              <a:rPr lang="en-US" b="1" dirty="0"/>
              <a:t>, M., West, G. E., &amp; </a:t>
            </a:r>
            <a:r>
              <a:rPr lang="en-US" b="1" dirty="0" err="1"/>
              <a:t>Cantin</a:t>
            </a:r>
            <a:r>
              <a:rPr lang="en-US" b="1" dirty="0"/>
              <a:t>, G. (2012).</a:t>
            </a:r>
            <a:r>
              <a:rPr lang="en-US" dirty="0"/>
              <a:t> Analysis of the economic benefits associated with the recovery of threatened marine mammal species in the Canadian St. Lawrence Estuary. Marine Policy, 36(1), 189-197. </a:t>
            </a:r>
          </a:p>
        </p:txBody>
      </p:sp>
    </p:spTree>
    <p:extLst>
      <p:ext uri="{BB962C8B-B14F-4D97-AF65-F5344CB8AC3E}">
        <p14:creationId xmlns:p14="http://schemas.microsoft.com/office/powerpoint/2010/main" val="360686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Gathering the Data – Subsistence Harvesting in Alaska</a:t>
            </a:r>
          </a:p>
        </p:txBody>
      </p:sp>
      <p:sp>
        <p:nvSpPr>
          <p:cNvPr id="3" name="Rectangle 2">
            <a:extLst>
              <a:ext uri="{FF2B5EF4-FFF2-40B4-BE49-F238E27FC236}">
                <a16:creationId xmlns:a16="http://schemas.microsoft.com/office/drawing/2014/main" id="{E2EDF79B-BE10-814B-A0D2-E961F12D95F7}"/>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Rectangle 8">
            <a:extLst>
              <a:ext uri="{FF2B5EF4-FFF2-40B4-BE49-F238E27FC236}">
                <a16:creationId xmlns:a16="http://schemas.microsoft.com/office/drawing/2014/main" id="{0A2F52A4-8E89-FC41-BF13-C961C7AEA121}"/>
              </a:ext>
            </a:extLst>
          </p:cNvPr>
          <p:cNvSpPr/>
          <p:nvPr/>
        </p:nvSpPr>
        <p:spPr>
          <a:xfrm>
            <a:off x="111512" y="822363"/>
            <a:ext cx="11954108" cy="1200329"/>
          </a:xfrm>
          <a:prstGeom prst="rect">
            <a:avLst/>
          </a:prstGeom>
          <a:ln>
            <a:solidFill>
              <a:schemeClr val="tx1"/>
            </a:solidFill>
          </a:ln>
        </p:spPr>
        <p:txBody>
          <a:bodyPr wrap="square">
            <a:spAutoFit/>
          </a:bodyPr>
          <a:lstStyle/>
          <a:p>
            <a:r>
              <a:rPr lang="en-US" dirty="0"/>
              <a:t>The Fall (2016) report outlines the current status of subsistence food harvesting in Alaska in 2014 by indigenous populations that hunt and fish to catch food for their personal consumption. The report provides the monetary value of subsistence harvests, including the replacement costs and the quantity of food harvested per person in both rural and urban areas. Using the information from the report, you will fill out the orange rows in Table 2. To start, follow the instructions in </a:t>
            </a:r>
            <a:r>
              <a:rPr lang="en-US" dirty="0">
                <a:solidFill>
                  <a:srgbClr val="FF0000"/>
                </a:solidFill>
              </a:rPr>
              <a:t>red</a:t>
            </a:r>
            <a:r>
              <a:rPr lang="en-US" dirty="0"/>
              <a:t> below. </a:t>
            </a:r>
          </a:p>
        </p:txBody>
      </p:sp>
      <p:sp>
        <p:nvSpPr>
          <p:cNvPr id="7" name="TextBox 6">
            <a:extLst>
              <a:ext uri="{FF2B5EF4-FFF2-40B4-BE49-F238E27FC236}">
                <a16:creationId xmlns:a16="http://schemas.microsoft.com/office/drawing/2014/main" id="{F4A7F5E3-5A22-174D-9326-136FA16D25E7}"/>
              </a:ext>
            </a:extLst>
          </p:cNvPr>
          <p:cNvSpPr txBox="1"/>
          <p:nvPr/>
        </p:nvSpPr>
        <p:spPr>
          <a:xfrm>
            <a:off x="4363844" y="5752954"/>
            <a:ext cx="7320156"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When considering the monetary value of subsistence food harvesting, what does the “replacement value” represent? </a:t>
            </a:r>
            <a:endParaRPr lang="en-US" b="1" dirty="0"/>
          </a:p>
        </p:txBody>
      </p:sp>
      <p:sp>
        <p:nvSpPr>
          <p:cNvPr id="6" name="Rectangle 5">
            <a:extLst>
              <a:ext uri="{FF2B5EF4-FFF2-40B4-BE49-F238E27FC236}">
                <a16:creationId xmlns:a16="http://schemas.microsoft.com/office/drawing/2014/main" id="{7DFFD7F8-E144-3046-A532-1B06DF5ED890}"/>
              </a:ext>
            </a:extLst>
          </p:cNvPr>
          <p:cNvSpPr/>
          <p:nvPr/>
        </p:nvSpPr>
        <p:spPr>
          <a:xfrm>
            <a:off x="4320300" y="3740867"/>
            <a:ext cx="7519396" cy="1908215"/>
          </a:xfrm>
          <a:prstGeom prst="rect">
            <a:avLst/>
          </a:prstGeom>
        </p:spPr>
        <p:txBody>
          <a:bodyPr wrap="square">
            <a:spAutoFit/>
          </a:bodyPr>
          <a:lstStyle/>
          <a:p>
            <a:pPr>
              <a:spcAft>
                <a:spcPts val="1200"/>
              </a:spcAft>
            </a:pPr>
            <a:r>
              <a:rPr lang="en-US" dirty="0">
                <a:solidFill>
                  <a:srgbClr val="FF0000"/>
                </a:solidFill>
                <a:ea typeface="Calibri" panose="020F0502020204030204" pitchFamily="34" charset="0"/>
                <a:cs typeface="Arial" panose="020B0604020202020204" pitchFamily="34" charset="0"/>
              </a:rPr>
              <a:t>1. Skim over the report focusing on page 3 to find the </a:t>
            </a:r>
            <a:r>
              <a:rPr lang="en-US" u="sng" dirty="0">
                <a:solidFill>
                  <a:srgbClr val="FF0000"/>
                </a:solidFill>
                <a:ea typeface="Calibri" panose="020F0502020204030204" pitchFamily="34" charset="0"/>
                <a:cs typeface="Arial" panose="020B0604020202020204" pitchFamily="34" charset="0"/>
              </a:rPr>
              <a:t>per pound replacement value</a:t>
            </a:r>
            <a:r>
              <a:rPr lang="en-US" dirty="0">
                <a:solidFill>
                  <a:srgbClr val="FF0000"/>
                </a:solidFill>
                <a:ea typeface="Calibri" panose="020F0502020204030204" pitchFamily="34" charset="0"/>
                <a:cs typeface="Arial" panose="020B0604020202020204" pitchFamily="34" charset="0"/>
              </a:rPr>
              <a:t> of subsistence harvests (dollar range) and the </a:t>
            </a:r>
            <a:r>
              <a:rPr lang="en-US" u="sng" dirty="0">
                <a:solidFill>
                  <a:srgbClr val="FF0000"/>
                </a:solidFill>
                <a:ea typeface="Calibri" panose="020F0502020204030204" pitchFamily="34" charset="0"/>
                <a:cs typeface="Arial" panose="020B0604020202020204" pitchFamily="34" charset="0"/>
              </a:rPr>
              <a:t>average per </a:t>
            </a:r>
            <a:r>
              <a:rPr lang="en-US" u="sng" dirty="0">
                <a:solidFill>
                  <a:srgbClr val="FF0000"/>
                </a:solidFill>
              </a:rPr>
              <a:t>capita harvests</a:t>
            </a:r>
            <a:r>
              <a:rPr lang="en-US" dirty="0">
                <a:solidFill>
                  <a:srgbClr val="FF0000"/>
                </a:solidFill>
              </a:rPr>
              <a:t> for both </a:t>
            </a:r>
            <a:r>
              <a:rPr lang="en-US" u="sng" dirty="0">
                <a:solidFill>
                  <a:srgbClr val="FF0000"/>
                </a:solidFill>
              </a:rPr>
              <a:t>rural</a:t>
            </a:r>
            <a:r>
              <a:rPr lang="en-US" dirty="0">
                <a:solidFill>
                  <a:srgbClr val="FF0000"/>
                </a:solidFill>
              </a:rPr>
              <a:t> and </a:t>
            </a:r>
            <a:r>
              <a:rPr lang="en-US" u="sng" dirty="0">
                <a:solidFill>
                  <a:srgbClr val="FF0000"/>
                </a:solidFill>
              </a:rPr>
              <a:t>urban</a:t>
            </a:r>
            <a:r>
              <a:rPr lang="en-US" dirty="0">
                <a:solidFill>
                  <a:srgbClr val="FF0000"/>
                </a:solidFill>
              </a:rPr>
              <a:t> populations. </a:t>
            </a:r>
            <a:r>
              <a:rPr lang="en-US" dirty="0">
                <a:solidFill>
                  <a:srgbClr val="FF0000"/>
                </a:solidFill>
                <a:ea typeface="Calibri" panose="020F0502020204030204" pitchFamily="34" charset="0"/>
                <a:cs typeface="Arial" panose="020B0604020202020204" pitchFamily="34" charset="0"/>
              </a:rPr>
              <a:t> </a:t>
            </a:r>
            <a:endParaRPr lang="en-US" dirty="0">
              <a:solidFill>
                <a:srgbClr val="FF0000"/>
              </a:solidFill>
              <a:cs typeface="Arial" panose="020B0604020202020204" pitchFamily="34" charset="0"/>
            </a:endParaRPr>
          </a:p>
          <a:p>
            <a:pPr>
              <a:spcAft>
                <a:spcPts val="1200"/>
              </a:spcAft>
            </a:pPr>
            <a:r>
              <a:rPr lang="en-US" dirty="0">
                <a:solidFill>
                  <a:srgbClr val="FF0000"/>
                </a:solidFill>
              </a:rPr>
              <a:t>2. Based on the information in the report, fill in the orange rows in Table 2 in Excel, including  the </a:t>
            </a:r>
            <a:r>
              <a:rPr lang="en-US" b="1" dirty="0">
                <a:solidFill>
                  <a:srgbClr val="FF0000"/>
                </a:solidFill>
              </a:rPr>
              <a:t>units</a:t>
            </a:r>
            <a:r>
              <a:rPr lang="en-US" dirty="0">
                <a:solidFill>
                  <a:srgbClr val="FF0000"/>
                </a:solidFill>
              </a:rPr>
              <a:t> (e.g. pounds, dollars per pound, Canadian dollars, etc.) and the </a:t>
            </a:r>
            <a:r>
              <a:rPr lang="en-US" b="1" dirty="0">
                <a:solidFill>
                  <a:srgbClr val="FF0000"/>
                </a:solidFill>
              </a:rPr>
              <a:t>year</a:t>
            </a:r>
            <a:r>
              <a:rPr lang="en-US" dirty="0">
                <a:solidFill>
                  <a:srgbClr val="FF0000"/>
                </a:solidFill>
              </a:rPr>
              <a:t> the data was recorded for the inflation adjustment later. </a:t>
            </a:r>
          </a:p>
        </p:txBody>
      </p:sp>
      <p:sp>
        <p:nvSpPr>
          <p:cNvPr id="4" name="Slide Number Placeholder 3">
            <a:extLst>
              <a:ext uri="{FF2B5EF4-FFF2-40B4-BE49-F238E27FC236}">
                <a16:creationId xmlns:a16="http://schemas.microsoft.com/office/drawing/2014/main" id="{BAE9880F-12AC-E849-B705-67442D47C68D}"/>
              </a:ext>
            </a:extLst>
          </p:cNvPr>
          <p:cNvSpPr>
            <a:spLocks noGrp="1"/>
          </p:cNvSpPr>
          <p:nvPr>
            <p:ph type="sldNum" sz="quarter" idx="12"/>
          </p:nvPr>
        </p:nvSpPr>
        <p:spPr>
          <a:xfrm>
            <a:off x="9448800" y="6503157"/>
            <a:ext cx="2743200" cy="365125"/>
          </a:xfrm>
        </p:spPr>
        <p:txBody>
          <a:bodyPr/>
          <a:lstStyle/>
          <a:p>
            <a:fld id="{28DE8CCF-C11A-0949-8C31-4D223438836F}" type="slidenum">
              <a:rPr lang="en-US" smtClean="0"/>
              <a:t>9</a:t>
            </a:fld>
            <a:endParaRPr lang="en-US"/>
          </a:p>
        </p:txBody>
      </p:sp>
      <p:pic>
        <p:nvPicPr>
          <p:cNvPr id="5" name="Picture 4">
            <a:extLst>
              <a:ext uri="{FF2B5EF4-FFF2-40B4-BE49-F238E27FC236}">
                <a16:creationId xmlns:a16="http://schemas.microsoft.com/office/drawing/2014/main" id="{D1E80B12-3685-074F-827A-1B048900E40D}"/>
              </a:ext>
            </a:extLst>
          </p:cNvPr>
          <p:cNvPicPr>
            <a:picLocks noChangeAspect="1"/>
          </p:cNvPicPr>
          <p:nvPr/>
        </p:nvPicPr>
        <p:blipFill>
          <a:blip r:embed="rId3"/>
          <a:stretch>
            <a:fillRect/>
          </a:stretch>
        </p:blipFill>
        <p:spPr>
          <a:xfrm>
            <a:off x="1610322" y="2086239"/>
            <a:ext cx="8971356" cy="1552521"/>
          </a:xfrm>
          <a:prstGeom prst="rect">
            <a:avLst/>
          </a:prstGeom>
        </p:spPr>
      </p:pic>
      <p:pic>
        <p:nvPicPr>
          <p:cNvPr id="8" name="Picture 7">
            <a:extLst>
              <a:ext uri="{FF2B5EF4-FFF2-40B4-BE49-F238E27FC236}">
                <a16:creationId xmlns:a16="http://schemas.microsoft.com/office/drawing/2014/main" id="{527E7E1C-C723-BA48-974A-6FCE595213C1}"/>
              </a:ext>
            </a:extLst>
          </p:cNvPr>
          <p:cNvPicPr>
            <a:picLocks noChangeAspect="1"/>
          </p:cNvPicPr>
          <p:nvPr/>
        </p:nvPicPr>
        <p:blipFill>
          <a:blip r:embed="rId4"/>
          <a:stretch>
            <a:fillRect/>
          </a:stretch>
        </p:blipFill>
        <p:spPr>
          <a:xfrm>
            <a:off x="358410" y="3874600"/>
            <a:ext cx="3712923" cy="2161037"/>
          </a:xfrm>
          <a:prstGeom prst="rect">
            <a:avLst/>
          </a:prstGeom>
        </p:spPr>
      </p:pic>
      <p:sp>
        <p:nvSpPr>
          <p:cNvPr id="10" name="TextBox 9">
            <a:extLst>
              <a:ext uri="{FF2B5EF4-FFF2-40B4-BE49-F238E27FC236}">
                <a16:creationId xmlns:a16="http://schemas.microsoft.com/office/drawing/2014/main" id="{8708951F-7335-4546-8AA6-F6AFE1CC5B19}"/>
              </a:ext>
            </a:extLst>
          </p:cNvPr>
          <p:cNvSpPr txBox="1"/>
          <p:nvPr/>
        </p:nvSpPr>
        <p:spPr>
          <a:xfrm>
            <a:off x="270780" y="6076119"/>
            <a:ext cx="4047455" cy="523220"/>
          </a:xfrm>
          <a:prstGeom prst="rect">
            <a:avLst/>
          </a:prstGeom>
          <a:noFill/>
        </p:spPr>
        <p:txBody>
          <a:bodyPr wrap="none" rtlCol="0">
            <a:spAutoFit/>
          </a:bodyPr>
          <a:lstStyle/>
          <a:p>
            <a:r>
              <a:rPr lang="en-US" sz="1400" dirty="0"/>
              <a:t>Title: Five Eskimos fishing from the beach with nets</a:t>
            </a:r>
          </a:p>
          <a:p>
            <a:r>
              <a:rPr lang="en-US" sz="1400" dirty="0"/>
              <a:t>Source: University of Washington: Special Collections</a:t>
            </a:r>
          </a:p>
        </p:txBody>
      </p:sp>
    </p:spTree>
    <p:extLst>
      <p:ext uri="{BB962C8B-B14F-4D97-AF65-F5344CB8AC3E}">
        <p14:creationId xmlns:p14="http://schemas.microsoft.com/office/powerpoint/2010/main" val="4761434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47047</TotalTime>
  <Words>5370</Words>
  <Application>Microsoft Macintosh PowerPoint</Application>
  <PresentationFormat>Widescreen</PresentationFormat>
  <Paragraphs>298</Paragraphs>
  <Slides>25</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Computational Guided Inquiry: Estimating the Total Economic Value of Ecosystem Services in the Arctic </vt:lpstr>
      <vt:lpstr>Module Overview and Learning Objectives </vt:lpstr>
      <vt:lpstr>Introduction – Climate Connection</vt:lpstr>
      <vt:lpstr>Introduction – Amplified Warming in the Polar Regions</vt:lpstr>
      <vt:lpstr>Introduction – The Total Economic Value Framework</vt:lpstr>
      <vt:lpstr> Introduction – Total Economic Valuation of the Arctic </vt:lpstr>
      <vt:lpstr>Part I: Gathering the Data </vt:lpstr>
      <vt:lpstr>Part I: Gathering the Data </vt:lpstr>
      <vt:lpstr>Part I: Gathering the Data – Subsistence Harvesting in Alaska</vt:lpstr>
      <vt:lpstr>Part I: Gathering the Data – Subsistence Harvesting in Alaska</vt:lpstr>
      <vt:lpstr>Part I: Gathering the Data – Climate Regulation</vt:lpstr>
      <vt:lpstr>Part I: Gathering the Data – Socio-economic importance of polar bears</vt:lpstr>
      <vt:lpstr>Part I: Gathering the Data – Economic benefits of marine mammals</vt:lpstr>
      <vt:lpstr>Part 2: Converting the Data in Excel to Annual Values </vt:lpstr>
      <vt:lpstr>Part 2: Estimating the Value of Subsistence Hunting </vt:lpstr>
      <vt:lpstr>Part 2: Existence values for Polar Bears and Beluga Whales</vt:lpstr>
      <vt:lpstr>Part 2: Value of Climate Regulation Services </vt:lpstr>
      <vt:lpstr>Part 3: Converting Currency using Purchasing Power Parity (PPP)</vt:lpstr>
      <vt:lpstr>Part 3: Converting Currency using Purchasing Power Parity (PPP)</vt:lpstr>
      <vt:lpstr>Part 3: Adjusting for Inflation </vt:lpstr>
      <vt:lpstr>Part 3: Adjusting for Inflation </vt:lpstr>
      <vt:lpstr>Part 3: Adjusting for Double Counting of Benefits </vt:lpstr>
      <vt:lpstr>Discussion Questions </vt:lpstr>
      <vt:lpstr>Post-Module Assignment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Guided Inquiry: Investigating Sea Level Rise Impacts in Tacoma, WA </dc:title>
  <dc:creator>Microsoft Office User</dc:creator>
  <cp:lastModifiedBy>Lea Fortmann</cp:lastModifiedBy>
  <cp:revision>285</cp:revision>
  <dcterms:created xsi:type="dcterms:W3CDTF">2019-06-04T19:44:57Z</dcterms:created>
  <dcterms:modified xsi:type="dcterms:W3CDTF">2020-02-17T20:59:56Z</dcterms:modified>
</cp:coreProperties>
</file>

<file path=docProps/thumbnail.jpeg>
</file>